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handoutMasterIdLst>
    <p:handoutMasterId r:id="rId23"/>
  </p:handoutMasterIdLst>
  <p:sldIdLst>
    <p:sldId id="256" r:id="rId5"/>
    <p:sldId id="257" r:id="rId6"/>
    <p:sldId id="278" r:id="rId7"/>
    <p:sldId id="279" r:id="rId8"/>
    <p:sldId id="280" r:id="rId9"/>
    <p:sldId id="281" r:id="rId10"/>
    <p:sldId id="282" r:id="rId11"/>
    <p:sldId id="283" r:id="rId12"/>
    <p:sldId id="284" r:id="rId13"/>
    <p:sldId id="285" r:id="rId14"/>
    <p:sldId id="286" r:id="rId15"/>
    <p:sldId id="288" r:id="rId16"/>
    <p:sldId id="290" r:id="rId17"/>
    <p:sldId id="289" r:id="rId18"/>
    <p:sldId id="291" r:id="rId19"/>
    <p:sldId id="292" r:id="rId20"/>
    <p:sldId id="265" r:id="rId21"/>
  </p:sldIdLst>
  <p:sldSz cx="10058400" cy="77724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C3311-FCC5-A298-C00D-A0E5DB1F7F9D}" name="Swantz, Scott" initials="SS" userId="S::scott.swantz@pearson.com::0eab0cda-ad66-44c5-9531-d56fd9c6625b" providerId="AD"/>
  <p188:author id="{BF065B60-68B2-033C-0531-4C24429BD042}" name="Cullen, Shannon (DESE)" initials="CS(" userId="S::Shannon.Cullen@mass.gov::6b1ad6a8-5818-44b3-9274-ccefbf22d1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7" name="Scott Kelley" initials="sk" lastIdx="9" clrIdx="7">
    <p:extLst>
      <p:ext uri="{19B8F6BF-5375-455C-9EA6-DF929625EA0E}">
        <p15:presenceInfo xmlns:p15="http://schemas.microsoft.com/office/powerpoint/2012/main" userId="Scott Kelley" providerId="None"/>
      </p:ext>
    </p:extLst>
  </p:cmAuthor>
  <p:cmAuthor id="1" name="Dahn, LeAnn E" initials="LED" lastIdx="36" clrIdx="1"/>
  <p:cmAuthor id="8" name="Tompkins, Andrea" initials="TA" lastIdx="10" clrIdx="8">
    <p:extLst>
      <p:ext uri="{19B8F6BF-5375-455C-9EA6-DF929625EA0E}">
        <p15:presenceInfo xmlns:p15="http://schemas.microsoft.com/office/powerpoint/2012/main" userId="S::andrea.tompkins@pearson.com::6ae2736e-5b24-4af4-98bc-79ca7a9e3fa8" providerId="AD"/>
      </p:ext>
    </p:extLst>
  </p:cmAuthor>
  <p:cmAuthor id="2" name="Bree Gunter" initials="BG" lastIdx="1" clrIdx="2"/>
  <p:cmAuthor id="3" name="Cullen, Shannon (DESE)" initials="CS(" lastIdx="28" clrIdx="3">
    <p:extLst>
      <p:ext uri="{19B8F6BF-5375-455C-9EA6-DF929625EA0E}">
        <p15:presenceInfo xmlns:p15="http://schemas.microsoft.com/office/powerpoint/2012/main" userId="S::Shannon.Cullen@mass.gov::6b1ad6a8-5818-44b3-9274-ccefbf22d13d" providerId="AD"/>
      </p:ext>
    </p:extLst>
  </p:cmAuthor>
  <p:cmAuthor id="4" name="Kelley, R. Scott (DESE)" initials="KRS(" lastIdx="7" clrIdx="4">
    <p:extLst>
      <p:ext uri="{19B8F6BF-5375-455C-9EA6-DF929625EA0E}">
        <p15:presenceInfo xmlns:p15="http://schemas.microsoft.com/office/powerpoint/2012/main" userId="Kelley, R. Scott (DESE)" providerId="None"/>
      </p:ext>
    </p:extLst>
  </p:cmAuthor>
  <p:cmAuthor id="5" name="Swantz, Scott" initials="SS" lastIdx="20" clrIdx="5">
    <p:extLst>
      <p:ext uri="{19B8F6BF-5375-455C-9EA6-DF929625EA0E}">
        <p15:presenceInfo xmlns:p15="http://schemas.microsoft.com/office/powerpoint/2012/main" userId="S::scott.swantz@pearson.com::0eab0cda-ad66-44c5-9531-d56fd9c6625b" providerId="AD"/>
      </p:ext>
    </p:extLst>
  </p:cmAuthor>
  <p:cmAuthor id="6" name="Zalk, Jodie (DESE)" initials="ZJ(" lastIdx="27"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343AE-18F0-4302-A00A-E8E462018541}" v="3" dt="2022-03-10T19:36:48.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27" autoAdjust="0"/>
  </p:normalViewPr>
  <p:slideViewPr>
    <p:cSldViewPr snapToGrid="0">
      <p:cViewPr varScale="1">
        <p:scale>
          <a:sx n="65" d="100"/>
          <a:sy n="65" d="100"/>
        </p:scale>
        <p:origin x="246" y="72"/>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Kamlyn" userId="157f0e2b-d93c-4506-a378-e310c4c2c707" providerId="ADAL" clId="{CFA343AE-18F0-4302-A00A-E8E462018541}"/>
    <pc:docChg chg="custSel modSld">
      <pc:chgData name="Keith, Kamlyn" userId="157f0e2b-d93c-4506-a378-e310c4c2c707" providerId="ADAL" clId="{CFA343AE-18F0-4302-A00A-E8E462018541}" dt="2022-03-10T19:37:26.790" v="139" actId="1076"/>
      <pc:docMkLst>
        <pc:docMk/>
      </pc:docMkLst>
      <pc:sldChg chg="addSp modSp mod">
        <pc:chgData name="Keith, Kamlyn" userId="157f0e2b-d93c-4506-a378-e310c4c2c707" providerId="ADAL" clId="{CFA343AE-18F0-4302-A00A-E8E462018541}" dt="2022-03-10T19:37:26.790" v="139" actId="1076"/>
        <pc:sldMkLst>
          <pc:docMk/>
          <pc:sldMk cId="3652261818" sldId="278"/>
        </pc:sldMkLst>
        <pc:spChg chg="mod">
          <ac:chgData name="Keith, Kamlyn" userId="157f0e2b-d93c-4506-a378-e310c4c2c707" providerId="ADAL" clId="{CFA343AE-18F0-4302-A00A-E8E462018541}" dt="2022-03-10T19:37:09.492" v="133" actId="14100"/>
          <ac:spMkLst>
            <pc:docMk/>
            <pc:sldMk cId="3652261818" sldId="278"/>
            <ac:spMk id="2" creationId="{00000000-0000-0000-0000-000000000000}"/>
          </ac:spMkLst>
        </pc:spChg>
        <pc:spChg chg="mod">
          <ac:chgData name="Keith, Kamlyn" userId="157f0e2b-d93c-4506-a378-e310c4c2c707" providerId="ADAL" clId="{CFA343AE-18F0-4302-A00A-E8E462018541}" dt="2022-03-10T19:37:19.225" v="137" actId="27636"/>
          <ac:spMkLst>
            <pc:docMk/>
            <pc:sldMk cId="3652261818" sldId="278"/>
            <ac:spMk id="7" creationId="{5B3105BC-4172-427F-B753-9A312860207A}"/>
          </ac:spMkLst>
        </pc:spChg>
        <pc:picChg chg="add mod">
          <ac:chgData name="Keith, Kamlyn" userId="157f0e2b-d93c-4506-a378-e310c4c2c707" providerId="ADAL" clId="{CFA343AE-18F0-4302-A00A-E8E462018541}" dt="2022-03-10T19:37:26.790" v="139" actId="1076"/>
          <ac:picMkLst>
            <pc:docMk/>
            <pc:sldMk cId="3652261818" sldId="278"/>
            <ac:picMk id="4" creationId="{307FCAF1-563A-4633-A980-A5BDAC2650C5}"/>
          </ac:picMkLst>
        </pc:picChg>
        <pc:picChg chg="mod">
          <ac:chgData name="Keith, Kamlyn" userId="157f0e2b-d93c-4506-a378-e310c4c2c707" providerId="ADAL" clId="{CFA343AE-18F0-4302-A00A-E8E462018541}" dt="2022-03-10T19:36:56.203" v="123" actId="1076"/>
          <ac:picMkLst>
            <pc:docMk/>
            <pc:sldMk cId="3652261818" sldId="278"/>
            <ac:picMk id="5" creationId="{A3820377-F788-4D8C-A6FB-BF293C4196C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3/10/2022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3/10/2022</a:t>
            </a:fld>
            <a:endParaRPr lang="en-US"/>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a:t>These</a:t>
            </a:r>
            <a:r>
              <a:rPr lang="en-US" sz="1400" kern="1200">
                <a:solidFill>
                  <a:schemeClr val="tx1"/>
                </a:solidFill>
                <a:effectLst/>
                <a:latin typeface="+mn-lt"/>
                <a:ea typeface="+mn-ea"/>
                <a:cs typeface="+mn-cs"/>
              </a:rPr>
              <a:t> training</a:t>
            </a:r>
            <a:r>
              <a:rPr lang="en-US" sz="1400"/>
              <a:t> slides</a:t>
            </a:r>
            <a:r>
              <a:rPr lang="en-US" sz="1400" kern="1200">
                <a:solidFill>
                  <a:schemeClr val="tx1"/>
                </a:solidFill>
                <a:effectLst/>
                <a:latin typeface="+mn-lt"/>
                <a:ea typeface="+mn-ea"/>
                <a:cs typeface="+mn-cs"/>
              </a:rPr>
              <a:t> </a:t>
            </a:r>
            <a:r>
              <a:rPr lang="en-US" sz="1400"/>
              <a:t>give</a:t>
            </a:r>
            <a:r>
              <a:rPr lang="en-US" sz="1400" kern="1200">
                <a:solidFill>
                  <a:schemeClr val="tx1"/>
                </a:solidFill>
                <a:effectLst/>
                <a:latin typeface="+mn-lt"/>
                <a:ea typeface="+mn-ea"/>
                <a:cs typeface="+mn-cs"/>
              </a:rPr>
              <a:t> an overview of the Dashboards feature in </a:t>
            </a:r>
            <a:r>
              <a:rPr lang="en-US" sz="1400" kern="1200" err="1">
                <a:solidFill>
                  <a:schemeClr val="tx1"/>
                </a:solidFill>
                <a:effectLst/>
                <a:latin typeface="+mn-lt"/>
                <a:ea typeface="+mn-ea"/>
                <a:cs typeface="+mn-cs"/>
              </a:rPr>
              <a:t>PearsonAccess</a:t>
            </a:r>
            <a:r>
              <a:rPr lang="en-US" sz="1400" kern="1200">
                <a:solidFill>
                  <a:schemeClr val="tx1"/>
                </a:solidFill>
                <a:effectLst/>
                <a:latin typeface="+mn-lt"/>
                <a:ea typeface="+mn-ea"/>
                <a:cs typeface="+mn-cs"/>
              </a:rPr>
              <a:t> Next. </a:t>
            </a:r>
            <a:endParaRPr lang="en-US">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14</a:t>
            </a:fld>
            <a:endParaRPr lang="en-US"/>
          </a:p>
        </p:txBody>
      </p:sp>
    </p:spTree>
    <p:extLst>
      <p:ext uri="{BB962C8B-B14F-4D97-AF65-F5344CB8AC3E}">
        <p14:creationId xmlns:p14="http://schemas.microsoft.com/office/powerpoint/2010/main" val="309658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examples of the home page view if a user selects a one column view vs. a three column view. </a:t>
            </a:r>
          </a:p>
        </p:txBody>
      </p:sp>
      <p:sp>
        <p:nvSpPr>
          <p:cNvPr id="4" name="Slide Number Placeholder 3"/>
          <p:cNvSpPr>
            <a:spLocks noGrp="1"/>
          </p:cNvSpPr>
          <p:nvPr>
            <p:ph type="sldNum" sz="quarter" idx="5"/>
          </p:nvPr>
        </p:nvSpPr>
        <p:spPr/>
        <p:txBody>
          <a:bodyPr/>
          <a:lstStyle/>
          <a:p>
            <a:fld id="{286E5E2B-1940-4C12-B0CF-52993C2CB7F2}" type="slidenum">
              <a:rPr lang="en-US" smtClean="0"/>
              <a:pPr/>
              <a:t>15</a:t>
            </a:fld>
            <a:endParaRPr lang="en-US"/>
          </a:p>
        </p:txBody>
      </p:sp>
    </p:spTree>
    <p:extLst>
      <p:ext uri="{BB962C8B-B14F-4D97-AF65-F5344CB8AC3E}">
        <p14:creationId xmlns:p14="http://schemas.microsoft.com/office/powerpoint/2010/main" val="33850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16</a:t>
            </a:fld>
            <a:endParaRPr lang="en-US"/>
          </a:p>
        </p:txBody>
      </p:sp>
    </p:spTree>
    <p:extLst>
      <p:ext uri="{BB962C8B-B14F-4D97-AF65-F5344CB8AC3E}">
        <p14:creationId xmlns:p14="http://schemas.microsoft.com/office/powerpoint/2010/main" val="25092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17</a:t>
            </a:fld>
            <a:endParaRPr lang="en-US"/>
          </a:p>
        </p:txBody>
      </p:sp>
    </p:spTree>
    <p:extLst>
      <p:ext uri="{BB962C8B-B14F-4D97-AF65-F5344CB8AC3E}">
        <p14:creationId xmlns:p14="http://schemas.microsoft.com/office/powerpoint/2010/main" val="632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We will cover the topics listed on this slide.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43000"/>
            <a:ext cx="3990975" cy="3086100"/>
          </a:xfrm>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a:p>
        </p:txBody>
      </p:sp>
    </p:spTree>
    <p:extLst>
      <p:ext uri="{BB962C8B-B14F-4D97-AF65-F5344CB8AC3E}">
        <p14:creationId xmlns:p14="http://schemas.microsoft.com/office/powerpoint/2010/main" val="99915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Dashboard home page displays up to six different dashboards. </a:t>
            </a:r>
          </a:p>
        </p:txBody>
      </p:sp>
      <p:sp>
        <p:nvSpPr>
          <p:cNvPr id="4" name="Slide Number Placeholder 3"/>
          <p:cNvSpPr>
            <a:spLocks noGrp="1"/>
          </p:cNvSpPr>
          <p:nvPr>
            <p:ph type="sldNum" sz="quarter" idx="5"/>
          </p:nvPr>
        </p:nvSpPr>
        <p:spPr/>
        <p:txBody>
          <a:bodyPr/>
          <a:lstStyle/>
          <a:p>
            <a:fld id="{286E5E2B-1940-4C12-B0CF-52993C2CB7F2}" type="slidenum">
              <a:rPr lang="en-US" smtClean="0"/>
              <a:pPr/>
              <a:t>6</a:t>
            </a:fld>
            <a:endParaRPr lang="en-US"/>
          </a:p>
        </p:txBody>
      </p:sp>
    </p:spTree>
    <p:extLst>
      <p:ext uri="{BB962C8B-B14F-4D97-AF65-F5344CB8AC3E}">
        <p14:creationId xmlns:p14="http://schemas.microsoft.com/office/powerpoint/2010/main" val="303783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Session Status dashboards show the number of PAN Sessions that are in each of the following statuses:</a:t>
            </a:r>
          </a:p>
          <a:p>
            <a:pPr marL="171450" indent="-171450">
              <a:buFontTx/>
              <a:buChar char="-"/>
            </a:pPr>
            <a:r>
              <a:rPr lang="en-US" dirty="0"/>
              <a:t>Not Prepared</a:t>
            </a:r>
          </a:p>
          <a:p>
            <a:pPr marL="171450" indent="-171450">
              <a:buFontTx/>
              <a:buChar char="-"/>
            </a:pPr>
            <a:r>
              <a:rPr lang="en-US" dirty="0"/>
              <a:t>Preparing</a:t>
            </a:r>
          </a:p>
          <a:p>
            <a:pPr marL="171450" indent="-171450">
              <a:buFontTx/>
              <a:buChar char="-"/>
            </a:pPr>
            <a:r>
              <a:rPr lang="en-US" dirty="0"/>
              <a:t>Errors – Not Prepared</a:t>
            </a:r>
          </a:p>
          <a:p>
            <a:pPr marL="171450" indent="-171450">
              <a:buFontTx/>
              <a:buChar char="-"/>
            </a:pPr>
            <a:r>
              <a:rPr lang="en-US" dirty="0"/>
              <a:t>Ready</a:t>
            </a:r>
          </a:p>
          <a:p>
            <a:pPr marL="171450" indent="-171450">
              <a:buFontTx/>
              <a:buChar char="-"/>
            </a:pPr>
            <a:r>
              <a:rPr lang="en-US" dirty="0"/>
              <a:t>In Progress</a:t>
            </a:r>
          </a:p>
          <a:p>
            <a:pPr marL="171450" indent="-171450">
              <a:buFontTx/>
              <a:buChar char="-"/>
            </a:pPr>
            <a:r>
              <a:rPr lang="en-US" dirty="0"/>
              <a:t>Stopped</a:t>
            </a:r>
          </a:p>
          <a:p>
            <a:pPr marL="171450" indent="-171450">
              <a:buFontTx/>
              <a:buChar char="-"/>
            </a:pPr>
            <a:endParaRPr lang="en-US" dirty="0"/>
          </a:p>
          <a:p>
            <a:pPr marL="0" indent="0">
              <a:buFontTx/>
              <a:buNone/>
            </a:pPr>
            <a:r>
              <a:rPr lang="en-US" dirty="0"/>
              <a:t>Users can filter by subject or grade by selecting a subject or grade from the dropdown menus located on each dashboard. Test coordinators may want to use this graph to determine whether they have any Sessions that are not yet prepared on testing day, or if they have any Sessions that are not stopped at the end of testing. (All PAN Sessions must be stopped after testing has been completed.)</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8</a:t>
            </a:fld>
            <a:endParaRPr lang="en-US"/>
          </a:p>
        </p:txBody>
      </p:sp>
    </p:spTree>
    <p:extLst>
      <p:ext uri="{BB962C8B-B14F-4D97-AF65-F5344CB8AC3E}">
        <p14:creationId xmlns:p14="http://schemas.microsoft.com/office/powerpoint/2010/main" val="220703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Test Status dashboards show the number of student tests that are in each of the following statuses:</a:t>
            </a:r>
          </a:p>
          <a:p>
            <a:pPr marL="171450" indent="-171450">
              <a:buFontTx/>
              <a:buChar char="-"/>
            </a:pPr>
            <a:r>
              <a:rPr lang="en-US" dirty="0"/>
              <a:t>Ready</a:t>
            </a:r>
          </a:p>
          <a:p>
            <a:pPr marL="171450" indent="-171450">
              <a:buFontTx/>
              <a:buChar char="-"/>
            </a:pPr>
            <a:r>
              <a:rPr lang="en-US" dirty="0"/>
              <a:t>Resumed/Resumed Upload</a:t>
            </a:r>
          </a:p>
          <a:p>
            <a:pPr marL="171450" indent="-171450">
              <a:buFontTx/>
              <a:buChar char="-"/>
            </a:pPr>
            <a:r>
              <a:rPr lang="en-US" dirty="0"/>
              <a:t>Active</a:t>
            </a:r>
          </a:p>
          <a:p>
            <a:pPr marL="171450" indent="-171450">
              <a:buFontTx/>
              <a:buChar char="-"/>
            </a:pPr>
            <a:r>
              <a:rPr lang="en-US" dirty="0"/>
              <a:t>Exited</a:t>
            </a:r>
          </a:p>
          <a:p>
            <a:pPr marL="171450" indent="-171450">
              <a:buFontTx/>
              <a:buChar char="-"/>
            </a:pPr>
            <a:r>
              <a:rPr lang="en-US" dirty="0"/>
              <a:t>Completed/Marked 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whether they have any student tests that are still in Active status at the end of a test session, or whether they have any student tests that are not in Complete or Marked Complete status at the end of testing.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9</a:t>
            </a:fld>
            <a:endParaRPr lang="en-US"/>
          </a:p>
        </p:txBody>
      </p:sp>
    </p:spTree>
    <p:extLst>
      <p:ext uri="{BB962C8B-B14F-4D97-AF65-F5344CB8AC3E}">
        <p14:creationId xmlns:p14="http://schemas.microsoft.com/office/powerpoint/2010/main" val="53905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Status - Online dashboards show the number of computer-based tests in the following statuses:</a:t>
            </a:r>
          </a:p>
          <a:p>
            <a:endParaRPr lang="en-US" dirty="0"/>
          </a:p>
          <a:p>
            <a:pPr marL="171450" indent="-171450">
              <a:buFontTx/>
              <a:buChar char="-"/>
            </a:pPr>
            <a:r>
              <a:rPr lang="en-US" dirty="0"/>
              <a:t>Assigned</a:t>
            </a:r>
          </a:p>
          <a:p>
            <a:pPr marL="171450" indent="-171450">
              <a:buFontTx/>
              <a:buChar char="-"/>
            </a:pPr>
            <a:r>
              <a:rPr lang="en-US" dirty="0"/>
              <a:t>In Progress</a:t>
            </a:r>
          </a:p>
          <a:p>
            <a:pPr marL="171450" indent="-171450">
              <a:buFontTx/>
              <a:buChar char="-"/>
            </a:pPr>
            <a:r>
              <a:rPr lang="en-US" dirty="0"/>
              <a:t>Complete</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can filter by subject or grade by selecting a subject or grade from the dropdown menus located on each dashboard. Test coordinators may want to use this dashboard to determine how many student tests in a subject or grade are not in Complete status. </a:t>
            </a:r>
          </a:p>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10</a:t>
            </a:fld>
            <a:endParaRPr lang="en-US"/>
          </a:p>
        </p:txBody>
      </p:sp>
    </p:spTree>
    <p:extLst>
      <p:ext uri="{BB962C8B-B14F-4D97-AF65-F5344CB8AC3E}">
        <p14:creationId xmlns:p14="http://schemas.microsoft.com/office/powerpoint/2010/main" val="275061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E5E2B-1940-4C12-B0CF-52993C2CB7F2}" type="slidenum">
              <a:rPr lang="en-US" smtClean="0"/>
              <a:pPr/>
              <a:t>11</a:t>
            </a:fld>
            <a:endParaRPr lang="en-US"/>
          </a:p>
        </p:txBody>
      </p:sp>
    </p:spTree>
    <p:extLst>
      <p:ext uri="{BB962C8B-B14F-4D97-AF65-F5344CB8AC3E}">
        <p14:creationId xmlns:p14="http://schemas.microsoft.com/office/powerpoint/2010/main" val="23759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12</a:t>
            </a:fld>
            <a:endParaRPr lang="en-US"/>
          </a:p>
        </p:txBody>
      </p:sp>
    </p:spTree>
    <p:extLst>
      <p:ext uri="{BB962C8B-B14F-4D97-AF65-F5344CB8AC3E}">
        <p14:creationId xmlns:p14="http://schemas.microsoft.com/office/powerpoint/2010/main" val="66947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7300" y="1272011"/>
            <a:ext cx="7543800" cy="2705947"/>
          </a:xfrm>
        </p:spPr>
        <p:txBody>
          <a:bodyPr anchor="b"/>
          <a:lstStyle>
            <a:lvl1pPr algn="ctr">
              <a:defRPr sz="4950"/>
            </a:lvl1pPr>
          </a:lstStyle>
          <a:p>
            <a:r>
              <a:rPr kumimoji="0" lang="en-US" sz="495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4950" b="0" i="0" u="none" strike="noStrike" kern="1200" cap="none" spc="0" normalizeH="0" baseline="0" noProof="0" dirty="0">
                <a:ln>
                  <a:noFill/>
                </a:ln>
                <a:solidFill>
                  <a:prstClr val="black"/>
                </a:solidFill>
                <a:effectLst/>
                <a:uLnTx/>
                <a:uFillTx/>
                <a:latin typeface="+mj-lt"/>
                <a:ea typeface="+mj-ea"/>
                <a:cs typeface="+mj-cs"/>
              </a:rPr>
            </a:br>
            <a:r>
              <a:rPr kumimoji="0" lang="en-US" sz="495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131012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60381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7836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8363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276" y="1937704"/>
            <a:ext cx="8675370" cy="3233102"/>
          </a:xfrm>
        </p:spPr>
        <p:txBody>
          <a:bodyPr anchor="b"/>
          <a:lstStyle>
            <a:lvl1pPr algn="ctr">
              <a:defRPr sz="4950"/>
            </a:lvl1pPr>
          </a:lstStyle>
          <a:p>
            <a:r>
              <a:rPr kumimoji="0" lang="en-US" sz="495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4950" b="0" i="0" u="none" strike="noStrike" kern="1200" cap="none" spc="0" normalizeH="0" baseline="0" noProof="0" dirty="0">
                <a:ln>
                  <a:noFill/>
                </a:ln>
                <a:solidFill>
                  <a:prstClr val="black"/>
                </a:solidFill>
                <a:effectLst/>
                <a:uLnTx/>
                <a:uFillTx/>
                <a:latin typeface="+mj-lt"/>
                <a:ea typeface="+mj-ea"/>
                <a:cs typeface="+mj-cs"/>
              </a:rPr>
            </a:br>
            <a:r>
              <a:rPr kumimoji="0" lang="en-US" sz="495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28103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86695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50468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415212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DB913-7D55-4B26-8C59-002010C83F2E}"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02539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18853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2"/>
            <a:ext cx="5092065" cy="5523442"/>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632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C5DDB913-7D55-4B26-8C59-002010C83F2E}" type="datetimeFigureOut">
              <a:rPr lang="en-US" smtClean="0"/>
              <a:pPr/>
              <a:t>3/10/2022</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97ECBEA4-1289-4841-8FF9-1B742979BDB3}" type="slidenum">
              <a:rPr lang="en-US" smtClean="0"/>
              <a:pPr/>
              <a:t>‹#›</a:t>
            </a:fld>
            <a:endParaRPr lang="en-US"/>
          </a:p>
        </p:txBody>
      </p:sp>
    </p:spTree>
    <p:extLst>
      <p:ext uri="{BB962C8B-B14F-4D97-AF65-F5344CB8AC3E}">
        <p14:creationId xmlns:p14="http://schemas.microsoft.com/office/powerpoint/2010/main" val="3481717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446" y="1950436"/>
            <a:ext cx="7543800" cy="2705947"/>
          </a:xfrm>
        </p:spPr>
        <p:txBody>
          <a:bodyPr>
            <a:normAutofit/>
          </a:bodyPr>
          <a:lstStyle/>
          <a:p>
            <a:r>
              <a:rPr lang="en-US" sz="6600" b="1" dirty="0" err="1"/>
              <a:t>PearsonAccess</a:t>
            </a:r>
            <a:r>
              <a:rPr lang="en-US" sz="6600" b="1" dirty="0"/>
              <a:t> Next Dashboards</a:t>
            </a:r>
          </a:p>
        </p:txBody>
      </p:sp>
      <p:sp>
        <p:nvSpPr>
          <p:cNvPr id="3" name="Subtitle 2"/>
          <p:cNvSpPr>
            <a:spLocks noGrp="1"/>
          </p:cNvSpPr>
          <p:nvPr>
            <p:ph type="subTitle" idx="1"/>
          </p:nvPr>
        </p:nvSpPr>
        <p:spPr>
          <a:xfrm>
            <a:off x="905256" y="5324168"/>
            <a:ext cx="8298180" cy="489855"/>
          </a:xfrm>
        </p:spPr>
        <p:txBody>
          <a:bodyPr>
            <a:normAutofit/>
          </a:bodyPr>
          <a:lstStyle/>
          <a:p>
            <a:r>
              <a:rPr lang="en-US" dirty="0"/>
              <a:t>Rhode Island Comprehensive Assessment System (RICAS)</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940-97B0-4FD5-A9E1-BDF23EBBD3B1}"/>
              </a:ext>
            </a:extLst>
          </p:cNvPr>
          <p:cNvSpPr>
            <a:spLocks noGrp="1"/>
          </p:cNvSpPr>
          <p:nvPr>
            <p:ph type="title"/>
          </p:nvPr>
        </p:nvSpPr>
        <p:spPr>
          <a:xfrm>
            <a:off x="691514" y="413809"/>
            <a:ext cx="9057169" cy="1502305"/>
          </a:xfrm>
        </p:spPr>
        <p:txBody>
          <a:bodyPr>
            <a:normAutofit/>
          </a:bodyPr>
          <a:lstStyle/>
          <a:p>
            <a:r>
              <a:rPr lang="en-US" sz="4000" b="1" dirty="0"/>
              <a:t>Dashboard Home Page – Test Status - Online </a:t>
            </a:r>
          </a:p>
        </p:txBody>
      </p:sp>
      <p:sp>
        <p:nvSpPr>
          <p:cNvPr id="3" name="Content Placeholder 2">
            <a:extLst>
              <a:ext uri="{FF2B5EF4-FFF2-40B4-BE49-F238E27FC236}">
                <a16:creationId xmlns:a16="http://schemas.microsoft.com/office/drawing/2014/main" id="{60955ECB-AE20-4291-8D29-000B8052CD12}"/>
              </a:ext>
            </a:extLst>
          </p:cNvPr>
          <p:cNvSpPr>
            <a:spLocks noGrp="1"/>
          </p:cNvSpPr>
          <p:nvPr>
            <p:ph idx="1"/>
          </p:nvPr>
        </p:nvSpPr>
        <p:spPr/>
        <p:txBody>
          <a:bodyPr/>
          <a:lstStyle/>
          <a:p>
            <a:r>
              <a:rPr lang="en-US"/>
              <a:t>Test Status - Online by Subject or Grade</a:t>
            </a:r>
          </a:p>
          <a:p>
            <a:endParaRPr lang="en-US"/>
          </a:p>
        </p:txBody>
      </p:sp>
      <p:pic>
        <p:nvPicPr>
          <p:cNvPr id="4" name="Picture 3">
            <a:extLst>
              <a:ext uri="{FF2B5EF4-FFF2-40B4-BE49-F238E27FC236}">
                <a16:creationId xmlns:a16="http://schemas.microsoft.com/office/drawing/2014/main" id="{23C026B8-38C4-47EF-9F5B-70B258037A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158" y="2798019"/>
            <a:ext cx="4908042" cy="3202140"/>
          </a:xfrm>
          <a:prstGeom prst="rect">
            <a:avLst/>
          </a:prstGeom>
        </p:spPr>
      </p:pic>
      <p:pic>
        <p:nvPicPr>
          <p:cNvPr id="5" name="Picture 4">
            <a:extLst>
              <a:ext uri="{FF2B5EF4-FFF2-40B4-BE49-F238E27FC236}">
                <a16:creationId xmlns:a16="http://schemas.microsoft.com/office/drawing/2014/main" id="{6688B658-24A2-4120-A255-024B574954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79492" y="2802202"/>
            <a:ext cx="4908041" cy="3195933"/>
          </a:xfrm>
          <a:prstGeom prst="rect">
            <a:avLst/>
          </a:prstGeom>
        </p:spPr>
      </p:pic>
    </p:spTree>
    <p:extLst>
      <p:ext uri="{BB962C8B-B14F-4D97-AF65-F5344CB8AC3E}">
        <p14:creationId xmlns:p14="http://schemas.microsoft.com/office/powerpoint/2010/main" val="124959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B8F2-0C9F-46CB-8D36-0A2123336AFE}"/>
              </a:ext>
            </a:extLst>
          </p:cNvPr>
          <p:cNvSpPr>
            <a:spLocks noGrp="1"/>
          </p:cNvSpPr>
          <p:nvPr>
            <p:ph type="title"/>
          </p:nvPr>
        </p:nvSpPr>
        <p:spPr>
          <a:xfrm>
            <a:off x="691515" y="413810"/>
            <a:ext cx="8675370" cy="1149520"/>
          </a:xfrm>
        </p:spPr>
        <p:txBody>
          <a:bodyPr>
            <a:normAutofit/>
          </a:bodyPr>
          <a:lstStyle/>
          <a:p>
            <a:r>
              <a:rPr lang="en-US" sz="4000" b="1" dirty="0"/>
              <a:t>Dashboard User Settings</a:t>
            </a:r>
          </a:p>
        </p:txBody>
      </p:sp>
      <p:pic>
        <p:nvPicPr>
          <p:cNvPr id="5" name="Picture 4">
            <a:extLst>
              <a:ext uri="{FF2B5EF4-FFF2-40B4-BE49-F238E27FC236}">
                <a16:creationId xmlns:a16="http://schemas.microsoft.com/office/drawing/2014/main" id="{0CD08048-A39D-4E6A-92C1-8D5137C18B94}"/>
              </a:ext>
            </a:extLst>
          </p:cNvPr>
          <p:cNvPicPr>
            <a:picLocks noChangeAspect="1"/>
          </p:cNvPicPr>
          <p:nvPr/>
        </p:nvPicPr>
        <p:blipFill>
          <a:blip r:embed="rId3"/>
          <a:stretch>
            <a:fillRect/>
          </a:stretch>
        </p:blipFill>
        <p:spPr>
          <a:xfrm>
            <a:off x="5475756" y="4512653"/>
            <a:ext cx="4028633" cy="2273375"/>
          </a:xfrm>
          <a:prstGeom prst="rect">
            <a:avLst/>
          </a:prstGeom>
        </p:spPr>
      </p:pic>
      <p:sp>
        <p:nvSpPr>
          <p:cNvPr id="7" name="Rectangle 6">
            <a:extLst>
              <a:ext uri="{FF2B5EF4-FFF2-40B4-BE49-F238E27FC236}">
                <a16:creationId xmlns:a16="http://schemas.microsoft.com/office/drawing/2014/main" id="{32841089-822A-4A8D-B6AD-FF1AA9B0FAA7}"/>
              </a:ext>
            </a:extLst>
          </p:cNvPr>
          <p:cNvSpPr/>
          <p:nvPr/>
        </p:nvSpPr>
        <p:spPr>
          <a:xfrm>
            <a:off x="6623123" y="6187942"/>
            <a:ext cx="2184400" cy="307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51B6002-43AF-4E7A-A038-FB4343876A06}"/>
              </a:ext>
            </a:extLst>
          </p:cNvPr>
          <p:cNvSpPr txBox="1">
            <a:spLocks/>
          </p:cNvSpPr>
          <p:nvPr/>
        </p:nvSpPr>
        <p:spPr>
          <a:xfrm>
            <a:off x="898633" y="1700243"/>
            <a:ext cx="8254511" cy="291600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dirty="0">
                <a:solidFill>
                  <a:schemeClr val="tx1"/>
                </a:solidFill>
                <a:latin typeface="+mn-lt"/>
              </a:rPr>
              <a:t>Users can adjust what they see on their Dashboard home page by changing the settings on the Dashboard User Settings page.</a:t>
            </a:r>
          </a:p>
          <a:p>
            <a:pPr>
              <a:buClrTx/>
            </a:pPr>
            <a:r>
              <a:rPr lang="en-US" sz="2400" dirty="0">
                <a:solidFill>
                  <a:schemeClr val="tx1"/>
                </a:solidFill>
                <a:latin typeface="+mn-lt"/>
              </a:rPr>
              <a:t>On the Dashboard User Settings page, users can:</a:t>
            </a:r>
          </a:p>
          <a:p>
            <a:pPr lvl="1">
              <a:buClr>
                <a:schemeClr val="tx1"/>
              </a:buClr>
            </a:pPr>
            <a:r>
              <a:rPr lang="en-US" sz="2000" dirty="0">
                <a:solidFill>
                  <a:schemeClr val="tx1"/>
                </a:solidFill>
                <a:latin typeface="+mn-lt"/>
              </a:rPr>
              <a:t>Remove dashboards from their home page</a:t>
            </a:r>
          </a:p>
          <a:p>
            <a:pPr lvl="1">
              <a:buClr>
                <a:schemeClr val="tx1"/>
              </a:buClr>
            </a:pPr>
            <a:r>
              <a:rPr lang="en-US" sz="2000" dirty="0">
                <a:solidFill>
                  <a:schemeClr val="tx1"/>
                </a:solidFill>
                <a:latin typeface="+mn-lt"/>
              </a:rPr>
              <a:t>Change the order in which the dashboards appear on their home page</a:t>
            </a:r>
          </a:p>
          <a:p>
            <a:pPr lvl="1">
              <a:buClr>
                <a:schemeClr val="tx1"/>
              </a:buClr>
            </a:pPr>
            <a:r>
              <a:rPr lang="en-US" sz="2000" dirty="0">
                <a:solidFill>
                  <a:schemeClr val="tx1"/>
                </a:solidFill>
                <a:latin typeface="+mn-lt"/>
              </a:rPr>
              <a:t>Change the type of graph for each dashboard</a:t>
            </a:r>
          </a:p>
          <a:p>
            <a:pPr lvl="1">
              <a:buClr>
                <a:schemeClr val="tx1"/>
              </a:buClr>
            </a:pPr>
            <a:r>
              <a:rPr lang="en-US" sz="2000" dirty="0">
                <a:solidFill>
                  <a:schemeClr val="tx1"/>
                </a:solidFill>
                <a:latin typeface="+mn-lt"/>
              </a:rPr>
              <a:t>Change the number of columns in which the dashboards appear</a:t>
            </a:r>
          </a:p>
          <a:p>
            <a:pPr marL="0" indent="0">
              <a:buFont typeface="Arial" panose="020B0604020202020204" pitchFamily="34" charset="0"/>
              <a:buNone/>
            </a:pPr>
            <a:endParaRPr lang="en-US" sz="2400" dirty="0"/>
          </a:p>
        </p:txBody>
      </p:sp>
      <p:sp>
        <p:nvSpPr>
          <p:cNvPr id="10" name="Content Placeholder 2">
            <a:extLst>
              <a:ext uri="{FF2B5EF4-FFF2-40B4-BE49-F238E27FC236}">
                <a16:creationId xmlns:a16="http://schemas.microsoft.com/office/drawing/2014/main" id="{06DACDE7-9B54-442A-853F-9285670260D4}"/>
              </a:ext>
            </a:extLst>
          </p:cNvPr>
          <p:cNvSpPr txBox="1">
            <a:spLocks/>
          </p:cNvSpPr>
          <p:nvPr/>
        </p:nvSpPr>
        <p:spPr>
          <a:xfrm>
            <a:off x="997254" y="4740431"/>
            <a:ext cx="4028634" cy="20455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dirty="0">
                <a:solidFill>
                  <a:schemeClr val="tx1"/>
                </a:solidFill>
                <a:latin typeface="+mn-lt"/>
              </a:rPr>
              <a:t>To access the Dashboard User Settings, select the Dashboard icon, and from the dropdown menu, select </a:t>
            </a:r>
            <a:r>
              <a:rPr lang="en-US" sz="2400" b="1" dirty="0">
                <a:solidFill>
                  <a:schemeClr val="tx1"/>
                </a:solidFill>
                <a:latin typeface="+mn-lt"/>
              </a:rPr>
              <a:t>Dashboard User Settings.</a:t>
            </a:r>
            <a:endParaRPr lang="en-US" sz="2400" dirty="0"/>
          </a:p>
        </p:txBody>
      </p:sp>
    </p:spTree>
    <p:extLst>
      <p:ext uri="{BB962C8B-B14F-4D97-AF65-F5344CB8AC3E}">
        <p14:creationId xmlns:p14="http://schemas.microsoft.com/office/powerpoint/2010/main" val="116419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E1D2-646A-4C8D-B0F5-09371216ACE4}"/>
              </a:ext>
            </a:extLst>
          </p:cNvPr>
          <p:cNvSpPr>
            <a:spLocks noGrp="1"/>
          </p:cNvSpPr>
          <p:nvPr>
            <p:ph type="title"/>
          </p:nvPr>
        </p:nvSpPr>
        <p:spPr>
          <a:xfrm>
            <a:off x="691515" y="413809"/>
            <a:ext cx="8675370" cy="1022847"/>
          </a:xfrm>
        </p:spPr>
        <p:txBody>
          <a:bodyPr>
            <a:normAutofit/>
          </a:bodyPr>
          <a:lstStyle/>
          <a:p>
            <a:r>
              <a:rPr lang="en-US" sz="4000" b="1" dirty="0"/>
              <a:t>Dashboard User Settings</a:t>
            </a:r>
          </a:p>
        </p:txBody>
      </p:sp>
      <p:sp>
        <p:nvSpPr>
          <p:cNvPr id="3" name="Content Placeholder 2">
            <a:extLst>
              <a:ext uri="{FF2B5EF4-FFF2-40B4-BE49-F238E27FC236}">
                <a16:creationId xmlns:a16="http://schemas.microsoft.com/office/drawing/2014/main" id="{A9CAF2C6-0F71-4623-802F-058638D1AA6C}"/>
              </a:ext>
            </a:extLst>
          </p:cNvPr>
          <p:cNvSpPr>
            <a:spLocks noGrp="1"/>
          </p:cNvSpPr>
          <p:nvPr>
            <p:ph idx="1"/>
          </p:nvPr>
        </p:nvSpPr>
        <p:spPr>
          <a:xfrm>
            <a:off x="6896559" y="1487152"/>
            <a:ext cx="2656636" cy="2601588"/>
          </a:xfrm>
        </p:spPr>
        <p:txBody>
          <a:bodyPr>
            <a:normAutofit fontScale="92500"/>
          </a:bodyPr>
          <a:lstStyle/>
          <a:p>
            <a:pPr marL="0" indent="0">
              <a:buNone/>
            </a:pPr>
            <a:r>
              <a:rPr lang="en-US" dirty="0"/>
              <a:t>Change the order in which dashboards appear by holding down the crossed arrows of a particular dashboard, and moving the dashboard around the page. </a:t>
            </a:r>
          </a:p>
        </p:txBody>
      </p:sp>
      <p:sp>
        <p:nvSpPr>
          <p:cNvPr id="11" name="Content Placeholder 2">
            <a:extLst>
              <a:ext uri="{FF2B5EF4-FFF2-40B4-BE49-F238E27FC236}">
                <a16:creationId xmlns:a16="http://schemas.microsoft.com/office/drawing/2014/main" id="{E3D972EC-D5B3-45B7-A89C-7A346A9B7DA7}"/>
              </a:ext>
            </a:extLst>
          </p:cNvPr>
          <p:cNvSpPr txBox="1">
            <a:spLocks/>
          </p:cNvSpPr>
          <p:nvPr/>
        </p:nvSpPr>
        <p:spPr>
          <a:xfrm>
            <a:off x="6444570" y="4743916"/>
            <a:ext cx="2656636" cy="1325190"/>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a:t>Remove a dashboard from your home page by selecting “Remove.”</a:t>
            </a:r>
          </a:p>
        </p:txBody>
      </p:sp>
      <p:sp>
        <p:nvSpPr>
          <p:cNvPr id="12" name="Content Placeholder 2">
            <a:extLst>
              <a:ext uri="{FF2B5EF4-FFF2-40B4-BE49-F238E27FC236}">
                <a16:creationId xmlns:a16="http://schemas.microsoft.com/office/drawing/2014/main" id="{461B2A68-F770-4CC8-86BC-BFE46D601124}"/>
              </a:ext>
            </a:extLst>
          </p:cNvPr>
          <p:cNvSpPr txBox="1">
            <a:spLocks/>
          </p:cNvSpPr>
          <p:nvPr/>
        </p:nvSpPr>
        <p:spPr>
          <a:xfrm>
            <a:off x="957194" y="5131621"/>
            <a:ext cx="2527877" cy="187166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dirty="0"/>
              <a:t>Change the type of graph that is shown by selecting a graph from the dropdown menu. </a:t>
            </a:r>
          </a:p>
        </p:txBody>
      </p:sp>
      <p:pic>
        <p:nvPicPr>
          <p:cNvPr id="1028" name="Picture 4">
            <a:extLst>
              <a:ext uri="{FF2B5EF4-FFF2-40B4-BE49-F238E27FC236}">
                <a16:creationId xmlns:a16="http://schemas.microsoft.com/office/drawing/2014/main" id="{78707656-B0BF-44FD-B91B-B60F7DF33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59" y="1598261"/>
            <a:ext cx="61341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3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BE1-A2A6-4727-AB43-A2D37C4475E2}"/>
              </a:ext>
            </a:extLst>
          </p:cNvPr>
          <p:cNvSpPr>
            <a:spLocks noGrp="1"/>
          </p:cNvSpPr>
          <p:nvPr>
            <p:ph type="title"/>
          </p:nvPr>
        </p:nvSpPr>
        <p:spPr>
          <a:xfrm>
            <a:off x="691515" y="413810"/>
            <a:ext cx="8675370" cy="1002036"/>
          </a:xfrm>
        </p:spPr>
        <p:txBody>
          <a:bodyPr>
            <a:normAutofit/>
          </a:bodyPr>
          <a:lstStyle/>
          <a:p>
            <a:r>
              <a:rPr lang="en-US" sz="4000" b="1" dirty="0"/>
              <a:t>Dashboard User Settings</a:t>
            </a:r>
          </a:p>
        </p:txBody>
      </p:sp>
      <p:sp>
        <p:nvSpPr>
          <p:cNvPr id="3" name="Content Placeholder 2">
            <a:extLst>
              <a:ext uri="{FF2B5EF4-FFF2-40B4-BE49-F238E27FC236}">
                <a16:creationId xmlns:a16="http://schemas.microsoft.com/office/drawing/2014/main" id="{4E15DCA1-12BF-4E4D-BAE2-32369F6750BD}"/>
              </a:ext>
            </a:extLst>
          </p:cNvPr>
          <p:cNvSpPr>
            <a:spLocks noGrp="1"/>
          </p:cNvSpPr>
          <p:nvPr>
            <p:ph idx="1"/>
          </p:nvPr>
        </p:nvSpPr>
        <p:spPr>
          <a:xfrm>
            <a:off x="796413" y="1415847"/>
            <a:ext cx="4232787" cy="2285928"/>
          </a:xfrm>
        </p:spPr>
        <p:txBody>
          <a:bodyPr>
            <a:normAutofit fontScale="92500" lnSpcReduction="10000"/>
          </a:bodyPr>
          <a:lstStyle/>
          <a:p>
            <a:pPr marL="0" indent="0">
              <a:buNone/>
            </a:pPr>
            <a:r>
              <a:rPr lang="en-US" dirty="0"/>
              <a:t>Here are the three graph types that users can select from. Note that for the following dashboards, not all graph types are available: </a:t>
            </a:r>
          </a:p>
          <a:p>
            <a:r>
              <a:rPr lang="en-US" dirty="0"/>
              <a:t>Session Status by Grade </a:t>
            </a:r>
          </a:p>
          <a:p>
            <a:r>
              <a:rPr lang="en-US" dirty="0"/>
              <a:t>Student Test Status by Grade </a:t>
            </a:r>
          </a:p>
          <a:p>
            <a:r>
              <a:rPr lang="en-US" dirty="0"/>
              <a:t>Test Status – Online by Grade. </a:t>
            </a:r>
          </a:p>
        </p:txBody>
      </p:sp>
      <p:pic>
        <p:nvPicPr>
          <p:cNvPr id="4" name="Picture 3">
            <a:extLst>
              <a:ext uri="{FF2B5EF4-FFF2-40B4-BE49-F238E27FC236}">
                <a16:creationId xmlns:a16="http://schemas.microsoft.com/office/drawing/2014/main" id="{9DD4F042-5BDD-4859-8927-3310E4AAE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052" y="1557960"/>
            <a:ext cx="3448654" cy="2102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0E03DBD-4F56-4434-A5F4-CF931787F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10" y="4399182"/>
            <a:ext cx="3462039" cy="2357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A919D8A9-837E-41B2-A376-DCA4789DC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43" y="4399182"/>
            <a:ext cx="3954482" cy="2357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47C922-43F7-4E8C-AFAF-1ED59C6E1DA7}"/>
              </a:ext>
            </a:extLst>
          </p:cNvPr>
          <p:cNvSpPr txBox="1"/>
          <p:nvPr/>
        </p:nvSpPr>
        <p:spPr>
          <a:xfrm>
            <a:off x="6267617" y="1209820"/>
            <a:ext cx="2322302" cy="400110"/>
          </a:xfrm>
          <a:prstGeom prst="rect">
            <a:avLst/>
          </a:prstGeom>
          <a:noFill/>
        </p:spPr>
        <p:txBody>
          <a:bodyPr wrap="none" rtlCol="0">
            <a:spAutoFit/>
          </a:bodyPr>
          <a:lstStyle/>
          <a:p>
            <a:r>
              <a:rPr lang="en-US" sz="2000" b="1" dirty="0"/>
              <a:t>Bar graph with filter</a:t>
            </a:r>
          </a:p>
        </p:txBody>
      </p:sp>
      <p:sp>
        <p:nvSpPr>
          <p:cNvPr id="8" name="TextBox 7">
            <a:extLst>
              <a:ext uri="{FF2B5EF4-FFF2-40B4-BE49-F238E27FC236}">
                <a16:creationId xmlns:a16="http://schemas.microsoft.com/office/drawing/2014/main" id="{FFD71E97-BB65-4B9E-B592-90D61C662F0F}"/>
              </a:ext>
            </a:extLst>
          </p:cNvPr>
          <p:cNvSpPr txBox="1"/>
          <p:nvPr/>
        </p:nvSpPr>
        <p:spPr>
          <a:xfrm>
            <a:off x="1824081" y="3999072"/>
            <a:ext cx="1622495" cy="400110"/>
          </a:xfrm>
          <a:prstGeom prst="rect">
            <a:avLst/>
          </a:prstGeom>
          <a:noFill/>
        </p:spPr>
        <p:txBody>
          <a:bodyPr wrap="none" rtlCol="0">
            <a:spAutoFit/>
          </a:bodyPr>
          <a:lstStyle/>
          <a:p>
            <a:r>
              <a:rPr lang="en-US" sz="2000" b="1" dirty="0"/>
              <a:t>Speedometer</a:t>
            </a:r>
          </a:p>
        </p:txBody>
      </p:sp>
      <p:sp>
        <p:nvSpPr>
          <p:cNvPr id="9" name="TextBox 8">
            <a:extLst>
              <a:ext uri="{FF2B5EF4-FFF2-40B4-BE49-F238E27FC236}">
                <a16:creationId xmlns:a16="http://schemas.microsoft.com/office/drawing/2014/main" id="{E9C51C87-5E7E-4A69-BA4A-1DE27002DD5B}"/>
              </a:ext>
            </a:extLst>
          </p:cNvPr>
          <p:cNvSpPr txBox="1"/>
          <p:nvPr/>
        </p:nvSpPr>
        <p:spPr>
          <a:xfrm>
            <a:off x="6267617" y="3999072"/>
            <a:ext cx="2091535" cy="400110"/>
          </a:xfrm>
          <a:prstGeom prst="rect">
            <a:avLst/>
          </a:prstGeom>
          <a:noFill/>
        </p:spPr>
        <p:txBody>
          <a:bodyPr wrap="none" rtlCol="0">
            <a:spAutoFit/>
          </a:bodyPr>
          <a:lstStyle/>
          <a:p>
            <a:r>
              <a:rPr lang="en-US" sz="2000" b="1" dirty="0"/>
              <a:t>Stacked bar graph</a:t>
            </a:r>
          </a:p>
        </p:txBody>
      </p:sp>
    </p:spTree>
    <p:extLst>
      <p:ext uri="{BB962C8B-B14F-4D97-AF65-F5344CB8AC3E}">
        <p14:creationId xmlns:p14="http://schemas.microsoft.com/office/powerpoint/2010/main" val="107549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D1D3-0D33-44EE-8614-38DA1A77047C}"/>
              </a:ext>
            </a:extLst>
          </p:cNvPr>
          <p:cNvSpPr>
            <a:spLocks noGrp="1"/>
          </p:cNvSpPr>
          <p:nvPr>
            <p:ph type="title"/>
          </p:nvPr>
        </p:nvSpPr>
        <p:spPr>
          <a:xfrm>
            <a:off x="691515" y="413809"/>
            <a:ext cx="8675370" cy="1016785"/>
          </a:xfrm>
        </p:spPr>
        <p:txBody>
          <a:bodyPr>
            <a:normAutofit/>
          </a:bodyPr>
          <a:lstStyle/>
          <a:p>
            <a:r>
              <a:rPr lang="en-US" sz="4000" b="1" dirty="0"/>
              <a:t>Dashboard User Settings</a:t>
            </a:r>
          </a:p>
        </p:txBody>
      </p:sp>
      <p:pic>
        <p:nvPicPr>
          <p:cNvPr id="9" name="Content Placeholder 8">
            <a:extLst>
              <a:ext uri="{FF2B5EF4-FFF2-40B4-BE49-F238E27FC236}">
                <a16:creationId xmlns:a16="http://schemas.microsoft.com/office/drawing/2014/main" id="{C1D7B33B-D914-4D01-B866-12346C4D7256}"/>
              </a:ext>
            </a:extLst>
          </p:cNvPr>
          <p:cNvPicPr>
            <a:picLocks noGrp="1" noChangeAspect="1"/>
          </p:cNvPicPr>
          <p:nvPr>
            <p:ph idx="1"/>
          </p:nvPr>
        </p:nvPicPr>
        <p:blipFill>
          <a:blip r:embed="rId3"/>
          <a:stretch>
            <a:fillRect/>
          </a:stretch>
        </p:blipFill>
        <p:spPr>
          <a:xfrm>
            <a:off x="4164647" y="1905534"/>
            <a:ext cx="5093050" cy="3558643"/>
          </a:xfrm>
        </p:spPr>
      </p:pic>
      <p:sp>
        <p:nvSpPr>
          <p:cNvPr id="6" name="Content Placeholder 2">
            <a:extLst>
              <a:ext uri="{FF2B5EF4-FFF2-40B4-BE49-F238E27FC236}">
                <a16:creationId xmlns:a16="http://schemas.microsoft.com/office/drawing/2014/main" id="{D1724A0E-63A6-4ADA-981C-B2069CD4FA42}"/>
              </a:ext>
            </a:extLst>
          </p:cNvPr>
          <p:cNvSpPr txBox="1">
            <a:spLocks/>
          </p:cNvSpPr>
          <p:nvPr/>
        </p:nvSpPr>
        <p:spPr>
          <a:xfrm>
            <a:off x="691515" y="1966939"/>
            <a:ext cx="3084072" cy="3435832"/>
          </a:xfrm>
          <a:prstGeom prst="rect">
            <a:avLst/>
          </a:prstGeom>
        </p:spPr>
        <p:txBody>
          <a:bodyPr vert="horz" lIns="0" tIns="45720" rIns="0" bIns="45720" rtlCol="0">
            <a:normAutofit/>
          </a:bodyPr>
          <a:lst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a:lstStyle>
          <a:p>
            <a:r>
              <a:rPr lang="en-US" dirty="0"/>
              <a:t>Change the number of columns that appear on your Dashboard home page by selecting from the Number of Columns dropdown menu. </a:t>
            </a:r>
          </a:p>
        </p:txBody>
      </p:sp>
      <p:sp>
        <p:nvSpPr>
          <p:cNvPr id="7" name="Rectangle 6">
            <a:extLst>
              <a:ext uri="{FF2B5EF4-FFF2-40B4-BE49-F238E27FC236}">
                <a16:creationId xmlns:a16="http://schemas.microsoft.com/office/drawing/2014/main" id="{00D5D0C2-EEAB-4DC0-A62B-49E53FB26A08}"/>
              </a:ext>
            </a:extLst>
          </p:cNvPr>
          <p:cNvSpPr/>
          <p:nvPr/>
        </p:nvSpPr>
        <p:spPr>
          <a:xfrm>
            <a:off x="6877365" y="3740417"/>
            <a:ext cx="2211325" cy="1209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97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D2E2-D77C-4205-9598-B63F8FA1D910}"/>
              </a:ext>
            </a:extLst>
          </p:cNvPr>
          <p:cNvSpPr>
            <a:spLocks noGrp="1"/>
          </p:cNvSpPr>
          <p:nvPr>
            <p:ph type="title"/>
          </p:nvPr>
        </p:nvSpPr>
        <p:spPr>
          <a:xfrm>
            <a:off x="691515" y="413809"/>
            <a:ext cx="8675370" cy="957791"/>
          </a:xfrm>
        </p:spPr>
        <p:txBody>
          <a:bodyPr>
            <a:normAutofit/>
          </a:bodyPr>
          <a:lstStyle/>
          <a:p>
            <a:r>
              <a:rPr lang="en-US" sz="4000" b="1" dirty="0"/>
              <a:t>Dashboard User Settings - Columns</a:t>
            </a:r>
          </a:p>
        </p:txBody>
      </p:sp>
      <p:sp>
        <p:nvSpPr>
          <p:cNvPr id="3" name="Content Placeholder 2">
            <a:extLst>
              <a:ext uri="{FF2B5EF4-FFF2-40B4-BE49-F238E27FC236}">
                <a16:creationId xmlns:a16="http://schemas.microsoft.com/office/drawing/2014/main" id="{D7CB4071-6FB5-4FEB-9F86-AF07F63BE512}"/>
              </a:ext>
            </a:extLst>
          </p:cNvPr>
          <p:cNvSpPr>
            <a:spLocks noGrp="1"/>
          </p:cNvSpPr>
          <p:nvPr>
            <p:ph idx="1"/>
          </p:nvPr>
        </p:nvSpPr>
        <p:spPr>
          <a:xfrm>
            <a:off x="1014436" y="1450142"/>
            <a:ext cx="8298181" cy="2720784"/>
          </a:xfrm>
        </p:spPr>
        <p:txBody>
          <a:bodyPr/>
          <a:lstStyle/>
          <a:p>
            <a:r>
              <a:rPr lang="en-US" dirty="0"/>
              <a:t>Example of the home page with one column:</a:t>
            </a:r>
          </a:p>
          <a:p>
            <a:endParaRPr lang="en-US" dirty="0"/>
          </a:p>
        </p:txBody>
      </p:sp>
      <p:pic>
        <p:nvPicPr>
          <p:cNvPr id="5" name="Picture 4">
            <a:extLst>
              <a:ext uri="{FF2B5EF4-FFF2-40B4-BE49-F238E27FC236}">
                <a16:creationId xmlns:a16="http://schemas.microsoft.com/office/drawing/2014/main" id="{EB2745B4-34EF-4B20-93AD-BCF31CC958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4291" y="1882789"/>
            <a:ext cx="6832290" cy="1886741"/>
          </a:xfrm>
          <a:prstGeom prst="rect">
            <a:avLst/>
          </a:prstGeom>
        </p:spPr>
      </p:pic>
      <p:sp>
        <p:nvSpPr>
          <p:cNvPr id="7" name="TextBox 6">
            <a:extLst>
              <a:ext uri="{FF2B5EF4-FFF2-40B4-BE49-F238E27FC236}">
                <a16:creationId xmlns:a16="http://schemas.microsoft.com/office/drawing/2014/main" id="{8332B0B1-B4FE-4683-8A4D-BC093E6712AD}"/>
              </a:ext>
            </a:extLst>
          </p:cNvPr>
          <p:cNvSpPr txBox="1"/>
          <p:nvPr/>
        </p:nvSpPr>
        <p:spPr>
          <a:xfrm>
            <a:off x="1014436" y="4380787"/>
            <a:ext cx="6089749" cy="430887"/>
          </a:xfrm>
          <a:prstGeom prst="rect">
            <a:avLst/>
          </a:prstGeom>
          <a:noFill/>
        </p:spPr>
        <p:txBody>
          <a:bodyPr wrap="square">
            <a:spAutoFit/>
          </a:bodyPr>
          <a:lstStyle/>
          <a:p>
            <a:pPr marL="176213" indent="-176213">
              <a:buFont typeface="Arial" panose="020B0604020202020204" pitchFamily="34" charset="0"/>
              <a:buChar char="•"/>
            </a:pPr>
            <a:r>
              <a:rPr lang="en-US" sz="2200" dirty="0"/>
              <a:t>Example of the home page with three columns:</a:t>
            </a:r>
          </a:p>
        </p:txBody>
      </p:sp>
      <p:pic>
        <p:nvPicPr>
          <p:cNvPr id="9" name="Picture 8">
            <a:extLst>
              <a:ext uri="{FF2B5EF4-FFF2-40B4-BE49-F238E27FC236}">
                <a16:creationId xmlns:a16="http://schemas.microsoft.com/office/drawing/2014/main" id="{511CF957-6C0D-432F-947D-06B6F72D88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7813" y="4890216"/>
            <a:ext cx="6957003" cy="1694045"/>
          </a:xfrm>
          <a:prstGeom prst="rect">
            <a:avLst/>
          </a:prstGeom>
        </p:spPr>
      </p:pic>
      <p:sp>
        <p:nvSpPr>
          <p:cNvPr id="4" name="Rectangle 3">
            <a:extLst>
              <a:ext uri="{FF2B5EF4-FFF2-40B4-BE49-F238E27FC236}">
                <a16:creationId xmlns:a16="http://schemas.microsoft.com/office/drawing/2014/main" id="{5728DDFA-C807-43FA-A80D-E015E1BFED3A}"/>
              </a:ext>
            </a:extLst>
          </p:cNvPr>
          <p:cNvSpPr/>
          <p:nvPr/>
        </p:nvSpPr>
        <p:spPr>
          <a:xfrm>
            <a:off x="2111432" y="2755486"/>
            <a:ext cx="4785127" cy="1242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37C6C9-A2FA-4C78-9B23-C905EC0F4F2B}"/>
              </a:ext>
            </a:extLst>
          </p:cNvPr>
          <p:cNvSpPr/>
          <p:nvPr/>
        </p:nvSpPr>
        <p:spPr>
          <a:xfrm>
            <a:off x="1060065" y="5737239"/>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1EEA32-C33E-4BD0-9335-126890142857}"/>
              </a:ext>
            </a:extLst>
          </p:cNvPr>
          <p:cNvSpPr/>
          <p:nvPr/>
        </p:nvSpPr>
        <p:spPr>
          <a:xfrm>
            <a:off x="3429476" y="5737239"/>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1809AB-1378-4FFC-859E-77395FF2963E}"/>
              </a:ext>
            </a:extLst>
          </p:cNvPr>
          <p:cNvSpPr/>
          <p:nvPr/>
        </p:nvSpPr>
        <p:spPr>
          <a:xfrm>
            <a:off x="5798887" y="5737239"/>
            <a:ext cx="2271536" cy="1019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64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3D78-E2A0-4882-BC57-9C4F19344575}"/>
              </a:ext>
            </a:extLst>
          </p:cNvPr>
          <p:cNvSpPr>
            <a:spLocks noGrp="1"/>
          </p:cNvSpPr>
          <p:nvPr>
            <p:ph type="title"/>
          </p:nvPr>
        </p:nvSpPr>
        <p:spPr>
          <a:xfrm>
            <a:off x="691515" y="413809"/>
            <a:ext cx="8675370" cy="1105275"/>
          </a:xfrm>
        </p:spPr>
        <p:txBody>
          <a:bodyPr>
            <a:normAutofit/>
          </a:bodyPr>
          <a:lstStyle/>
          <a:p>
            <a:r>
              <a:rPr lang="en-US" sz="4000" b="1" dirty="0"/>
              <a:t>Dashboard User Settings</a:t>
            </a:r>
          </a:p>
        </p:txBody>
      </p:sp>
      <p:sp>
        <p:nvSpPr>
          <p:cNvPr id="3" name="Content Placeholder 2">
            <a:extLst>
              <a:ext uri="{FF2B5EF4-FFF2-40B4-BE49-F238E27FC236}">
                <a16:creationId xmlns:a16="http://schemas.microsoft.com/office/drawing/2014/main" id="{CA17A7EB-2F33-4B7C-8948-42C703BADECF}"/>
              </a:ext>
            </a:extLst>
          </p:cNvPr>
          <p:cNvSpPr>
            <a:spLocks noGrp="1"/>
          </p:cNvSpPr>
          <p:nvPr>
            <p:ph idx="1"/>
          </p:nvPr>
        </p:nvSpPr>
        <p:spPr>
          <a:xfrm>
            <a:off x="691515" y="1519084"/>
            <a:ext cx="8675370" cy="5481474"/>
          </a:xfrm>
        </p:spPr>
        <p:txBody>
          <a:bodyPr/>
          <a:lstStyle/>
          <a:p>
            <a:pPr marL="0" indent="0">
              <a:buNone/>
            </a:pPr>
            <a:r>
              <a:rPr lang="en-US" dirty="0"/>
              <a:t>After making the desired changes to your dashboards, select Save. </a:t>
            </a:r>
          </a:p>
        </p:txBody>
      </p:sp>
      <p:sp>
        <p:nvSpPr>
          <p:cNvPr id="5" name="Rectangle 4">
            <a:extLst>
              <a:ext uri="{FF2B5EF4-FFF2-40B4-BE49-F238E27FC236}">
                <a16:creationId xmlns:a16="http://schemas.microsoft.com/office/drawing/2014/main" id="{024934BE-523B-43E8-B265-EF489D492D45}"/>
              </a:ext>
            </a:extLst>
          </p:cNvPr>
          <p:cNvSpPr/>
          <p:nvPr/>
        </p:nvSpPr>
        <p:spPr>
          <a:xfrm>
            <a:off x="7861300" y="3444631"/>
            <a:ext cx="454042" cy="276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60D62A-7F98-4718-82AF-3E18A1C8A05B}"/>
              </a:ext>
            </a:extLst>
          </p:cNvPr>
          <p:cNvPicPr>
            <a:picLocks noChangeAspect="1"/>
          </p:cNvPicPr>
          <p:nvPr/>
        </p:nvPicPr>
        <p:blipFill>
          <a:blip r:embed="rId3"/>
          <a:stretch>
            <a:fillRect/>
          </a:stretch>
        </p:blipFill>
        <p:spPr>
          <a:xfrm>
            <a:off x="1265613" y="2137832"/>
            <a:ext cx="7315200" cy="4243977"/>
          </a:xfrm>
          <a:prstGeom prst="rect">
            <a:avLst/>
          </a:prstGeom>
        </p:spPr>
      </p:pic>
    </p:spTree>
    <p:extLst>
      <p:ext uri="{BB962C8B-B14F-4D97-AF65-F5344CB8AC3E}">
        <p14:creationId xmlns:p14="http://schemas.microsoft.com/office/powerpoint/2010/main" val="402803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515" y="3303638"/>
            <a:ext cx="8675370" cy="3696919"/>
          </a:xfrm>
        </p:spPr>
        <p:txBody>
          <a:bodyPr>
            <a:normAutofit/>
          </a:bodyPr>
          <a:lstStyle/>
          <a:p>
            <a:pPr algn="ctr"/>
            <a:endParaRPr lang="en-US" sz="2970" dirty="0"/>
          </a:p>
          <a:p>
            <a:pPr marL="0" indent="0" algn="ctr">
              <a:buNone/>
            </a:pP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075778"/>
          </a:xfrm>
        </p:spPr>
        <p:txBody>
          <a:bodyPr>
            <a:normAutofit/>
          </a:bodyPr>
          <a:lstStyle/>
          <a:p>
            <a:r>
              <a:rPr lang="en-US" sz="4000" b="1" dirty="0"/>
              <a:t>Topics</a:t>
            </a:r>
          </a:p>
        </p:txBody>
      </p:sp>
      <p:sp>
        <p:nvSpPr>
          <p:cNvPr id="3" name="Content Placeholder 2"/>
          <p:cNvSpPr>
            <a:spLocks noGrp="1"/>
          </p:cNvSpPr>
          <p:nvPr>
            <p:ph idx="1"/>
          </p:nvPr>
        </p:nvSpPr>
        <p:spPr>
          <a:xfrm>
            <a:off x="650929" y="1755648"/>
            <a:ext cx="8787539" cy="5234088"/>
          </a:xfrm>
        </p:spPr>
        <p:txBody>
          <a:bodyPr>
            <a:normAutofit/>
          </a:bodyPr>
          <a:lstStyle/>
          <a:p>
            <a:r>
              <a:rPr lang="en-US" dirty="0"/>
              <a:t>Dashboard Introduction</a:t>
            </a:r>
          </a:p>
          <a:p>
            <a:r>
              <a:rPr lang="en-US" dirty="0"/>
              <a:t>Dashboard Roles</a:t>
            </a:r>
          </a:p>
          <a:p>
            <a:r>
              <a:rPr lang="en-US" dirty="0"/>
              <a:t>Accessing the Dashboards</a:t>
            </a:r>
          </a:p>
          <a:p>
            <a:r>
              <a:rPr lang="en-US" dirty="0"/>
              <a:t>Dashboard Home page</a:t>
            </a:r>
          </a:p>
          <a:p>
            <a:r>
              <a:rPr lang="en-US" dirty="0"/>
              <a:t>Dashboard User Settings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58886"/>
            <a:ext cx="6082034" cy="715954"/>
          </a:xfrm>
        </p:spPr>
        <p:txBody>
          <a:bodyPr>
            <a:normAutofit/>
          </a:bodyPr>
          <a:lstStyle/>
          <a:p>
            <a:r>
              <a:rPr lang="en-US" sz="4000" b="1" dirty="0"/>
              <a:t>Dashboard Introduction</a:t>
            </a:r>
          </a:p>
        </p:txBody>
      </p:sp>
      <p:sp>
        <p:nvSpPr>
          <p:cNvPr id="7" name="Content Placeholder 2">
            <a:extLst>
              <a:ext uri="{FF2B5EF4-FFF2-40B4-BE49-F238E27FC236}">
                <a16:creationId xmlns:a16="http://schemas.microsoft.com/office/drawing/2014/main" id="{5B3105BC-4172-427F-B753-9A312860207A}"/>
              </a:ext>
            </a:extLst>
          </p:cNvPr>
          <p:cNvSpPr txBox="1">
            <a:spLocks/>
          </p:cNvSpPr>
          <p:nvPr/>
        </p:nvSpPr>
        <p:spPr>
          <a:xfrm>
            <a:off x="905255" y="1474840"/>
            <a:ext cx="8970265" cy="40705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Calibri" panose="020F0502020204030204" pitchFamily="34" charset="0"/>
              <a:buChar char="•"/>
            </a:pPr>
            <a:r>
              <a:rPr lang="en-US" sz="2400" dirty="0">
                <a:solidFill>
                  <a:schemeClr val="tx1"/>
                </a:solidFill>
                <a:latin typeface="+mn-lt"/>
              </a:rPr>
              <a:t>PAN Dashboards provide a visual display of information available elsewhere in </a:t>
            </a:r>
            <a:r>
              <a:rPr lang="en-US" sz="2400" dirty="0" err="1">
                <a:solidFill>
                  <a:schemeClr val="tx1"/>
                </a:solidFill>
                <a:latin typeface="+mn-lt"/>
              </a:rPr>
              <a:t>PearsonAccess</a:t>
            </a:r>
            <a:r>
              <a:rPr lang="en-US" sz="2400" dirty="0">
                <a:solidFill>
                  <a:schemeClr val="tx1"/>
                </a:solidFill>
                <a:latin typeface="+mn-lt"/>
              </a:rPr>
              <a:t> Next (PAN).</a:t>
            </a:r>
          </a:p>
          <a:p>
            <a:pPr>
              <a:buClrTx/>
              <a:buFont typeface="Calibri" panose="020F0502020204030204" pitchFamily="34" charset="0"/>
              <a:buChar char="•"/>
            </a:pPr>
            <a:r>
              <a:rPr lang="en-US" sz="2400" dirty="0">
                <a:solidFill>
                  <a:schemeClr val="tx1"/>
                </a:solidFill>
                <a:latin typeface="+mn-lt"/>
              </a:rPr>
              <a:t>When logging in, a Dashboard icon will be available at the top of the main menu bar on the left.</a:t>
            </a:r>
          </a:p>
          <a:p>
            <a:pPr>
              <a:buClrTx/>
              <a:buFont typeface="Calibri" panose="020F0502020204030204" pitchFamily="34" charset="0"/>
              <a:buChar char="•"/>
            </a:pPr>
            <a:endParaRPr lang="en-US" sz="2400" dirty="0">
              <a:solidFill>
                <a:schemeClr val="tx1"/>
              </a:solidFill>
              <a:latin typeface="+mn-lt"/>
            </a:endParaRPr>
          </a:p>
          <a:p>
            <a:pPr>
              <a:buClrTx/>
              <a:buFont typeface="Calibri" panose="020F0502020204030204" pitchFamily="34" charset="0"/>
              <a:buChar char="•"/>
            </a:pPr>
            <a:endParaRPr lang="en-US" sz="2400" dirty="0">
              <a:solidFill>
                <a:schemeClr val="tx1"/>
              </a:solidFill>
              <a:latin typeface="+mn-lt"/>
            </a:endParaRPr>
          </a:p>
          <a:p>
            <a:pPr>
              <a:buClrTx/>
              <a:buFont typeface="Calibri" panose="020F0502020204030204" pitchFamily="34" charset="0"/>
              <a:buChar char="•"/>
            </a:pPr>
            <a:endParaRPr lang="en-US" sz="2400" dirty="0">
              <a:solidFill>
                <a:schemeClr val="tx1"/>
              </a:solidFill>
              <a:latin typeface="+mn-lt"/>
            </a:endParaRPr>
          </a:p>
          <a:p>
            <a:pPr>
              <a:buClrTx/>
              <a:buFont typeface="Calibri" panose="020F0502020204030204" pitchFamily="34" charset="0"/>
              <a:buChar char="•"/>
            </a:pPr>
            <a:endParaRPr lang="en-US" sz="2400" dirty="0">
              <a:solidFill>
                <a:schemeClr val="tx1"/>
              </a:solidFill>
              <a:latin typeface="+mn-lt"/>
            </a:endParaRPr>
          </a:p>
          <a:p>
            <a:pPr>
              <a:buClrTx/>
              <a:buFont typeface="Calibri" panose="020F0502020204030204" pitchFamily="34" charset="0"/>
              <a:buChar char="•"/>
            </a:pPr>
            <a:endParaRPr lang="en-US" sz="2400" dirty="0">
              <a:solidFill>
                <a:schemeClr val="tx1"/>
              </a:solidFill>
              <a:latin typeface="+mn-lt"/>
            </a:endParaRPr>
          </a:p>
          <a:p>
            <a:pPr>
              <a:buClrTx/>
              <a:buFont typeface="Calibri" panose="020F0502020204030204" pitchFamily="34" charset="0"/>
              <a:buChar char="•"/>
            </a:pPr>
            <a:r>
              <a:rPr lang="en-US" sz="2400" dirty="0">
                <a:solidFill>
                  <a:schemeClr val="tx1"/>
                </a:solidFill>
                <a:latin typeface="+mn-lt"/>
              </a:rPr>
              <a:t>A Dashboard icon will also be available on the top menu bar on all pages in PAN for users with the permissions described on the next slide. </a:t>
            </a:r>
          </a:p>
        </p:txBody>
      </p:sp>
      <p:pic>
        <p:nvPicPr>
          <p:cNvPr id="5" name="Picture 4">
            <a:extLst>
              <a:ext uri="{FF2B5EF4-FFF2-40B4-BE49-F238E27FC236}">
                <a16:creationId xmlns:a16="http://schemas.microsoft.com/office/drawing/2014/main" id="{A3820377-F788-4D8C-A6FB-BF293C4196CE}"/>
              </a:ext>
            </a:extLst>
          </p:cNvPr>
          <p:cNvPicPr>
            <a:picLocks noChangeAspect="1"/>
          </p:cNvPicPr>
          <p:nvPr/>
        </p:nvPicPr>
        <p:blipFill>
          <a:blip r:embed="rId4"/>
          <a:stretch>
            <a:fillRect/>
          </a:stretch>
        </p:blipFill>
        <p:spPr>
          <a:xfrm>
            <a:off x="1386348" y="5382636"/>
            <a:ext cx="8096865" cy="17226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307FCAF1-563A-4633-A980-A5BDAC265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332" y="2782897"/>
            <a:ext cx="6236110" cy="1814321"/>
          </a:xfrm>
          <a:prstGeom prst="rect">
            <a:avLst/>
          </a:prstGeom>
        </p:spPr>
      </p:pic>
    </p:spTree>
    <p:custDataLst>
      <p:tags r:id="rId1"/>
    </p:custDataLst>
    <p:extLst>
      <p:ext uri="{BB962C8B-B14F-4D97-AF65-F5344CB8AC3E}">
        <p14:creationId xmlns:p14="http://schemas.microsoft.com/office/powerpoint/2010/main" val="365226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7EA3-3C9B-4BAA-89D5-2CB6B4BBD306}"/>
              </a:ext>
            </a:extLst>
          </p:cNvPr>
          <p:cNvSpPr>
            <a:spLocks noGrp="1"/>
          </p:cNvSpPr>
          <p:nvPr>
            <p:ph type="title"/>
          </p:nvPr>
        </p:nvSpPr>
        <p:spPr>
          <a:xfrm>
            <a:off x="691515" y="413810"/>
            <a:ext cx="8675370" cy="912944"/>
          </a:xfrm>
        </p:spPr>
        <p:txBody>
          <a:bodyPr>
            <a:normAutofit/>
          </a:bodyPr>
          <a:lstStyle/>
          <a:p>
            <a:r>
              <a:rPr lang="en-US" sz="4000" b="1" dirty="0"/>
              <a:t>Dashboard Roles</a:t>
            </a:r>
          </a:p>
        </p:txBody>
      </p:sp>
      <p:sp>
        <p:nvSpPr>
          <p:cNvPr id="3" name="Content Placeholder 2">
            <a:extLst>
              <a:ext uri="{FF2B5EF4-FFF2-40B4-BE49-F238E27FC236}">
                <a16:creationId xmlns:a16="http://schemas.microsoft.com/office/drawing/2014/main" id="{2B8A10D9-8D87-410B-83D2-0FCF889D2DE6}"/>
              </a:ext>
            </a:extLst>
          </p:cNvPr>
          <p:cNvSpPr>
            <a:spLocks noGrp="1"/>
          </p:cNvSpPr>
          <p:nvPr>
            <p:ph idx="1"/>
          </p:nvPr>
        </p:nvSpPr>
        <p:spPr>
          <a:xfrm>
            <a:off x="691515" y="1381595"/>
            <a:ext cx="8510207" cy="2402965"/>
          </a:xfrm>
        </p:spPr>
        <p:txBody>
          <a:bodyPr>
            <a:normAutofit/>
          </a:bodyPr>
          <a:lstStyle/>
          <a:p>
            <a:pPr marL="0" indent="0">
              <a:buNone/>
            </a:pPr>
            <a:r>
              <a:rPr lang="en-US" sz="2400" dirty="0"/>
              <a:t>The following PAN user roles have dashboard access: </a:t>
            </a:r>
            <a:endParaRPr lang="en-US" sz="2000" b="1" dirty="0"/>
          </a:p>
          <a:p>
            <a:pPr lvl="1">
              <a:buFont typeface="Arial" panose="020B0604020202020204" pitchFamily="34" charset="0"/>
              <a:buChar char="•"/>
            </a:pPr>
            <a:r>
              <a:rPr lang="en-US" sz="2180" b="1" dirty="0"/>
              <a:t>District Test Coordinator</a:t>
            </a:r>
          </a:p>
          <a:p>
            <a:pPr lvl="1">
              <a:buFont typeface="Arial" panose="020B0604020202020204" pitchFamily="34" charset="0"/>
              <a:buChar char="•"/>
            </a:pPr>
            <a:r>
              <a:rPr lang="en-US" sz="2180" b="1" dirty="0"/>
              <a:t>School Test Coordinator</a:t>
            </a:r>
          </a:p>
          <a:p>
            <a:pPr lvl="1">
              <a:buFont typeface="Arial" panose="020B0604020202020204" pitchFamily="34" charset="0"/>
              <a:buChar char="•"/>
            </a:pPr>
            <a:r>
              <a:rPr lang="en-US" sz="2180" b="1" dirty="0"/>
              <a:t>Technology Coordinator</a:t>
            </a:r>
          </a:p>
          <a:p>
            <a:endParaRPr lang="en-US" dirty="0"/>
          </a:p>
        </p:txBody>
      </p:sp>
      <p:sp>
        <p:nvSpPr>
          <p:cNvPr id="4" name="Content Placeholder 2">
            <a:extLst>
              <a:ext uri="{FF2B5EF4-FFF2-40B4-BE49-F238E27FC236}">
                <a16:creationId xmlns:a16="http://schemas.microsoft.com/office/drawing/2014/main" id="{1D3FA2B0-735D-4CC9-ACD2-05CFA0683B02}"/>
              </a:ext>
            </a:extLst>
          </p:cNvPr>
          <p:cNvSpPr txBox="1">
            <a:spLocks/>
          </p:cNvSpPr>
          <p:nvPr/>
        </p:nvSpPr>
        <p:spPr>
          <a:xfrm>
            <a:off x="691515" y="3014726"/>
            <a:ext cx="3638651" cy="1649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dirty="0">
                <a:solidFill>
                  <a:schemeClr val="tx1"/>
                </a:solidFill>
                <a:latin typeface="+mn-lt"/>
              </a:rPr>
              <a:t>Users should be sure they have selected the correct administration in the upper right-hand corner. </a:t>
            </a:r>
          </a:p>
          <a:p>
            <a:pPr marL="0" indent="0">
              <a:buFont typeface="Arial" panose="020B0604020202020204" pitchFamily="34" charset="0"/>
              <a:buNone/>
            </a:pPr>
            <a:endParaRPr lang="en-US" sz="2400" dirty="0">
              <a:solidFill>
                <a:schemeClr val="tx1"/>
              </a:solidFill>
            </a:endParaRPr>
          </a:p>
        </p:txBody>
      </p:sp>
      <p:sp>
        <p:nvSpPr>
          <p:cNvPr id="8" name="TextBox 7">
            <a:extLst>
              <a:ext uri="{FF2B5EF4-FFF2-40B4-BE49-F238E27FC236}">
                <a16:creationId xmlns:a16="http://schemas.microsoft.com/office/drawing/2014/main" id="{04E67435-5CC6-4598-96EE-4189270A131F}"/>
              </a:ext>
            </a:extLst>
          </p:cNvPr>
          <p:cNvSpPr txBox="1"/>
          <p:nvPr/>
        </p:nvSpPr>
        <p:spPr>
          <a:xfrm>
            <a:off x="4573664" y="3009347"/>
            <a:ext cx="5230784" cy="1569660"/>
          </a:xfrm>
          <a:prstGeom prst="rect">
            <a:avLst/>
          </a:prstGeom>
          <a:noFill/>
        </p:spPr>
        <p:txBody>
          <a:bodyPr wrap="square">
            <a:spAutoFit/>
          </a:bodyPr>
          <a:lstStyle/>
          <a:p>
            <a:pPr marL="228600" indent="-228600">
              <a:spcBef>
                <a:spcPts val="1000"/>
              </a:spcBef>
              <a:buFont typeface="Arial" panose="020B0604020202020204" pitchFamily="34" charset="0"/>
              <a:buChar char="•"/>
            </a:pPr>
            <a:r>
              <a:rPr lang="en-US" sz="2400" dirty="0">
                <a:cs typeface="Segoe UI" panose="020B0502040204020203" pitchFamily="34" charset="0"/>
              </a:rPr>
              <a:t>For users with access to multiple organizations in PAN, be sure you have also selected the correct organization in the upper right-hand corner. </a:t>
            </a:r>
          </a:p>
        </p:txBody>
      </p:sp>
      <p:pic>
        <p:nvPicPr>
          <p:cNvPr id="1026" name="Picture 2">
            <a:extLst>
              <a:ext uri="{FF2B5EF4-FFF2-40B4-BE49-F238E27FC236}">
                <a16:creationId xmlns:a16="http://schemas.microsoft.com/office/drawing/2014/main" id="{7B99B34B-CBF1-4D0F-B7CA-7FD1E892E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52" y="4550372"/>
            <a:ext cx="9550496" cy="174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1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9B2C-C708-423F-8597-19CB850610E0}"/>
              </a:ext>
            </a:extLst>
          </p:cNvPr>
          <p:cNvSpPr>
            <a:spLocks noGrp="1"/>
          </p:cNvSpPr>
          <p:nvPr>
            <p:ph type="title"/>
          </p:nvPr>
        </p:nvSpPr>
        <p:spPr>
          <a:xfrm>
            <a:off x="691515" y="413809"/>
            <a:ext cx="8675370" cy="1024997"/>
          </a:xfrm>
        </p:spPr>
        <p:txBody>
          <a:bodyPr>
            <a:normAutofit/>
          </a:bodyPr>
          <a:lstStyle/>
          <a:p>
            <a:r>
              <a:rPr lang="en-US" sz="4000" b="1" dirty="0"/>
              <a:t>Accessing the Dashboards</a:t>
            </a:r>
          </a:p>
        </p:txBody>
      </p:sp>
      <p:sp>
        <p:nvSpPr>
          <p:cNvPr id="3" name="Content Placeholder 2">
            <a:extLst>
              <a:ext uri="{FF2B5EF4-FFF2-40B4-BE49-F238E27FC236}">
                <a16:creationId xmlns:a16="http://schemas.microsoft.com/office/drawing/2014/main" id="{2A117EC4-939D-48CB-AE0B-FEBC5265249F}"/>
              </a:ext>
            </a:extLst>
          </p:cNvPr>
          <p:cNvSpPr>
            <a:spLocks noGrp="1"/>
          </p:cNvSpPr>
          <p:nvPr>
            <p:ph idx="1"/>
          </p:nvPr>
        </p:nvSpPr>
        <p:spPr>
          <a:xfrm>
            <a:off x="691515" y="1569170"/>
            <a:ext cx="8675370" cy="4931516"/>
          </a:xfrm>
        </p:spPr>
        <p:txBody>
          <a:bodyPr/>
          <a:lstStyle/>
          <a:p>
            <a:r>
              <a:rPr lang="en-US" sz="2800" dirty="0"/>
              <a:t>To access the PAN Dashboard home page, select the Dashboard menu, and in the dropdown menu, select </a:t>
            </a:r>
            <a:r>
              <a:rPr lang="en-US" sz="2800" b="1" dirty="0"/>
              <a:t>Dashboard</a:t>
            </a:r>
            <a:r>
              <a:rPr lang="en-US" sz="2800" dirty="0"/>
              <a:t>.  </a:t>
            </a:r>
          </a:p>
          <a:p>
            <a:endParaRPr lang="en-US" dirty="0"/>
          </a:p>
        </p:txBody>
      </p:sp>
      <p:pic>
        <p:nvPicPr>
          <p:cNvPr id="7" name="Picture 6">
            <a:extLst>
              <a:ext uri="{FF2B5EF4-FFF2-40B4-BE49-F238E27FC236}">
                <a16:creationId xmlns:a16="http://schemas.microsoft.com/office/drawing/2014/main" id="{5A0AA443-302B-46F1-B853-D46A4E721472}"/>
              </a:ext>
            </a:extLst>
          </p:cNvPr>
          <p:cNvPicPr>
            <a:picLocks noChangeAspect="1"/>
          </p:cNvPicPr>
          <p:nvPr/>
        </p:nvPicPr>
        <p:blipFill>
          <a:blip r:embed="rId2"/>
          <a:stretch>
            <a:fillRect/>
          </a:stretch>
        </p:blipFill>
        <p:spPr>
          <a:xfrm>
            <a:off x="3162681" y="2600598"/>
            <a:ext cx="2844762" cy="4931516"/>
          </a:xfrm>
          <a:prstGeom prst="rect">
            <a:avLst/>
          </a:prstGeom>
        </p:spPr>
      </p:pic>
    </p:spTree>
    <p:extLst>
      <p:ext uri="{BB962C8B-B14F-4D97-AF65-F5344CB8AC3E}">
        <p14:creationId xmlns:p14="http://schemas.microsoft.com/office/powerpoint/2010/main" val="113235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B61D-2336-41A2-8A86-D060CA438633}"/>
              </a:ext>
            </a:extLst>
          </p:cNvPr>
          <p:cNvSpPr>
            <a:spLocks noGrp="1"/>
          </p:cNvSpPr>
          <p:nvPr>
            <p:ph type="title"/>
          </p:nvPr>
        </p:nvSpPr>
        <p:spPr>
          <a:xfrm>
            <a:off x="691515" y="413810"/>
            <a:ext cx="8675370" cy="854552"/>
          </a:xfrm>
        </p:spPr>
        <p:txBody>
          <a:bodyPr>
            <a:normAutofit/>
          </a:bodyPr>
          <a:lstStyle/>
          <a:p>
            <a:r>
              <a:rPr lang="en-US" sz="4000" b="1" dirty="0"/>
              <a:t>Dashboard Home Page</a:t>
            </a:r>
          </a:p>
        </p:txBody>
      </p:sp>
      <p:sp>
        <p:nvSpPr>
          <p:cNvPr id="3" name="Content Placeholder 2">
            <a:extLst>
              <a:ext uri="{FF2B5EF4-FFF2-40B4-BE49-F238E27FC236}">
                <a16:creationId xmlns:a16="http://schemas.microsoft.com/office/drawing/2014/main" id="{5EE1609D-DA64-435F-8D3D-F4BC6EEF12B8}"/>
              </a:ext>
            </a:extLst>
          </p:cNvPr>
          <p:cNvSpPr>
            <a:spLocks noGrp="1"/>
          </p:cNvSpPr>
          <p:nvPr>
            <p:ph idx="1"/>
          </p:nvPr>
        </p:nvSpPr>
        <p:spPr>
          <a:xfrm>
            <a:off x="691514" y="1386348"/>
            <a:ext cx="8983427" cy="598286"/>
          </a:xfrm>
        </p:spPr>
        <p:txBody>
          <a:bodyPr/>
          <a:lstStyle/>
          <a:p>
            <a:r>
              <a:rPr lang="en-US" sz="2800" dirty="0"/>
              <a:t>Here is a view of the Dashboard home screen. </a:t>
            </a:r>
          </a:p>
          <a:p>
            <a:endParaRPr lang="en-US" dirty="0"/>
          </a:p>
        </p:txBody>
      </p:sp>
      <p:pic>
        <p:nvPicPr>
          <p:cNvPr id="7" name="Picture 6">
            <a:extLst>
              <a:ext uri="{FF2B5EF4-FFF2-40B4-BE49-F238E27FC236}">
                <a16:creationId xmlns:a16="http://schemas.microsoft.com/office/drawing/2014/main" id="{EE125E1F-C37B-47C4-8CF2-834A86A403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75624" y="2241264"/>
            <a:ext cx="7107150" cy="4430060"/>
          </a:xfrm>
          <a:prstGeom prst="rect">
            <a:avLst/>
          </a:prstGeom>
        </p:spPr>
      </p:pic>
    </p:spTree>
    <p:extLst>
      <p:ext uri="{BB962C8B-B14F-4D97-AF65-F5344CB8AC3E}">
        <p14:creationId xmlns:p14="http://schemas.microsoft.com/office/powerpoint/2010/main" val="401174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48F9-7105-4803-AB7A-F5AA50EF1325}"/>
              </a:ext>
            </a:extLst>
          </p:cNvPr>
          <p:cNvSpPr>
            <a:spLocks noGrp="1"/>
          </p:cNvSpPr>
          <p:nvPr>
            <p:ph type="title"/>
          </p:nvPr>
        </p:nvSpPr>
        <p:spPr>
          <a:xfrm>
            <a:off x="691515" y="413810"/>
            <a:ext cx="8675370" cy="1075778"/>
          </a:xfrm>
        </p:spPr>
        <p:txBody>
          <a:bodyPr>
            <a:normAutofit/>
          </a:bodyPr>
          <a:lstStyle/>
          <a:p>
            <a:r>
              <a:rPr lang="en-US" sz="4000" b="1" dirty="0"/>
              <a:t>Dashboard Home Page</a:t>
            </a:r>
          </a:p>
        </p:txBody>
      </p:sp>
      <p:sp>
        <p:nvSpPr>
          <p:cNvPr id="3" name="Content Placeholder 2">
            <a:extLst>
              <a:ext uri="{FF2B5EF4-FFF2-40B4-BE49-F238E27FC236}">
                <a16:creationId xmlns:a16="http://schemas.microsoft.com/office/drawing/2014/main" id="{51F3C832-21F2-4215-8272-F62EBA0BE1F4}"/>
              </a:ext>
            </a:extLst>
          </p:cNvPr>
          <p:cNvSpPr>
            <a:spLocks noGrp="1"/>
          </p:cNvSpPr>
          <p:nvPr>
            <p:ph idx="1"/>
          </p:nvPr>
        </p:nvSpPr>
        <p:spPr>
          <a:xfrm>
            <a:off x="691515" y="1743047"/>
            <a:ext cx="8865440" cy="3699199"/>
          </a:xfrm>
        </p:spPr>
        <p:txBody>
          <a:bodyPr>
            <a:normAutofit/>
          </a:bodyPr>
          <a:lstStyle/>
          <a:p>
            <a:pPr marL="0" indent="0">
              <a:buNone/>
            </a:pPr>
            <a:r>
              <a:rPr lang="en-US" dirty="0"/>
              <a:t>Dashboards can be viewed by subject or grade on the Dashboard home page as follows:</a:t>
            </a:r>
          </a:p>
          <a:p>
            <a:r>
              <a:rPr lang="en-US" sz="2400" b="1" dirty="0">
                <a:solidFill>
                  <a:schemeClr val="tx1"/>
                </a:solidFill>
                <a:latin typeface="+mn-lt"/>
              </a:rPr>
              <a:t>Session Status graph:</a:t>
            </a:r>
            <a:r>
              <a:rPr lang="en-US" sz="2400" dirty="0">
                <a:solidFill>
                  <a:schemeClr val="tx1"/>
                </a:solidFill>
                <a:latin typeface="+mn-lt"/>
              </a:rPr>
              <a:t> Shows the number of PAN Sessions that are Not Prepared, Preparing, Errors – Not Prepared, Ready, In Progress, and Stopped.</a:t>
            </a:r>
          </a:p>
          <a:p>
            <a:r>
              <a:rPr lang="en-US" sz="2400" b="1" dirty="0">
                <a:solidFill>
                  <a:schemeClr val="tx1"/>
                </a:solidFill>
                <a:latin typeface="+mn-lt"/>
              </a:rPr>
              <a:t>Student Test Status graph: </a:t>
            </a:r>
            <a:r>
              <a:rPr lang="en-US" sz="2400" dirty="0">
                <a:solidFill>
                  <a:schemeClr val="tx1"/>
                </a:solidFill>
                <a:latin typeface="+mn-lt"/>
              </a:rPr>
              <a:t>Shows the number of student tests that are Ready, Resumed/Resumed Upload, Active, Exited, and Complete/Marked Complete. </a:t>
            </a:r>
          </a:p>
          <a:p>
            <a:r>
              <a:rPr lang="en-US" sz="2400" b="1" dirty="0">
                <a:solidFill>
                  <a:schemeClr val="tx1"/>
                </a:solidFill>
                <a:latin typeface="+mn-lt"/>
              </a:rPr>
              <a:t>Test Status – Online graph: </a:t>
            </a:r>
            <a:r>
              <a:rPr lang="en-US" sz="2400" dirty="0">
                <a:solidFill>
                  <a:schemeClr val="tx1"/>
                </a:solidFill>
                <a:latin typeface="+mn-lt"/>
              </a:rPr>
              <a:t>Shows the number of computer-based tests that are Assigned, in Progress, and Complete.  </a:t>
            </a:r>
          </a:p>
        </p:txBody>
      </p:sp>
    </p:spTree>
    <p:extLst>
      <p:ext uri="{BB962C8B-B14F-4D97-AF65-F5344CB8AC3E}">
        <p14:creationId xmlns:p14="http://schemas.microsoft.com/office/powerpoint/2010/main" val="292666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2678-17B7-4CAE-9B8A-7967C0BEE600}"/>
              </a:ext>
            </a:extLst>
          </p:cNvPr>
          <p:cNvSpPr>
            <a:spLocks noGrp="1"/>
          </p:cNvSpPr>
          <p:nvPr>
            <p:ph type="title"/>
          </p:nvPr>
        </p:nvSpPr>
        <p:spPr>
          <a:xfrm>
            <a:off x="691515" y="413809"/>
            <a:ext cx="8511604" cy="1502305"/>
          </a:xfrm>
        </p:spPr>
        <p:txBody>
          <a:bodyPr>
            <a:normAutofit/>
          </a:bodyPr>
          <a:lstStyle/>
          <a:p>
            <a:r>
              <a:rPr lang="en-US" sz="4000" b="1" dirty="0"/>
              <a:t>Dashboard Home Page – Session Status Dashboards</a:t>
            </a:r>
          </a:p>
        </p:txBody>
      </p:sp>
      <p:sp>
        <p:nvSpPr>
          <p:cNvPr id="4" name="Content Placeholder 2">
            <a:extLst>
              <a:ext uri="{FF2B5EF4-FFF2-40B4-BE49-F238E27FC236}">
                <a16:creationId xmlns:a16="http://schemas.microsoft.com/office/drawing/2014/main" id="{FC04BEFB-8659-4081-9EB3-2E2B6DD3542F}"/>
              </a:ext>
            </a:extLst>
          </p:cNvPr>
          <p:cNvSpPr>
            <a:spLocks noGrp="1"/>
          </p:cNvSpPr>
          <p:nvPr>
            <p:ph idx="1"/>
          </p:nvPr>
        </p:nvSpPr>
        <p:spPr>
          <a:xfrm>
            <a:off x="905256" y="2143397"/>
            <a:ext cx="8297863" cy="4559300"/>
          </a:xfrm>
        </p:spPr>
        <p:txBody>
          <a:bodyPr/>
          <a:lstStyle/>
          <a:p>
            <a:pPr marL="0" indent="0">
              <a:buNone/>
            </a:pPr>
            <a:r>
              <a:rPr lang="en-US" dirty="0"/>
              <a:t>Session Status by Subject or Grade</a:t>
            </a:r>
          </a:p>
          <a:p>
            <a:pPr marL="0" indent="0">
              <a:buNone/>
            </a:pPr>
            <a:r>
              <a:rPr lang="en-US" dirty="0"/>
              <a:t>	</a:t>
            </a:r>
            <a:endParaRPr lang="en-US" sz="2400" dirty="0"/>
          </a:p>
        </p:txBody>
      </p:sp>
      <p:pic>
        <p:nvPicPr>
          <p:cNvPr id="5" name="Picture 4">
            <a:extLst>
              <a:ext uri="{FF2B5EF4-FFF2-40B4-BE49-F238E27FC236}">
                <a16:creationId xmlns:a16="http://schemas.microsoft.com/office/drawing/2014/main" id="{528E6905-9675-4443-8BCD-F6CC7E8A2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53" y="2659095"/>
            <a:ext cx="4931710" cy="3246550"/>
          </a:xfrm>
          <a:prstGeom prst="rect">
            <a:avLst/>
          </a:prstGeom>
        </p:spPr>
      </p:pic>
      <p:pic>
        <p:nvPicPr>
          <p:cNvPr id="6" name="Picture 5">
            <a:extLst>
              <a:ext uri="{FF2B5EF4-FFF2-40B4-BE49-F238E27FC236}">
                <a16:creationId xmlns:a16="http://schemas.microsoft.com/office/drawing/2014/main" id="{11B5B612-D64D-407A-97D7-8E91C9FCCB53}"/>
              </a:ext>
            </a:extLst>
          </p:cNvPr>
          <p:cNvPicPr>
            <a:picLocks noChangeAspect="1"/>
          </p:cNvPicPr>
          <p:nvPr/>
        </p:nvPicPr>
        <p:blipFill>
          <a:blip r:embed="rId4"/>
          <a:stretch>
            <a:fillRect/>
          </a:stretch>
        </p:blipFill>
        <p:spPr>
          <a:xfrm>
            <a:off x="4979988" y="2659095"/>
            <a:ext cx="4932099" cy="3246550"/>
          </a:xfrm>
          <a:prstGeom prst="rect">
            <a:avLst/>
          </a:prstGeom>
        </p:spPr>
      </p:pic>
    </p:spTree>
    <p:extLst>
      <p:ext uri="{BB962C8B-B14F-4D97-AF65-F5344CB8AC3E}">
        <p14:creationId xmlns:p14="http://schemas.microsoft.com/office/powerpoint/2010/main" val="31603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5BEE-ACD5-4363-BE2C-8C0DC32781D3}"/>
              </a:ext>
            </a:extLst>
          </p:cNvPr>
          <p:cNvSpPr>
            <a:spLocks noGrp="1"/>
          </p:cNvSpPr>
          <p:nvPr>
            <p:ph type="title"/>
          </p:nvPr>
        </p:nvSpPr>
        <p:spPr/>
        <p:txBody>
          <a:bodyPr>
            <a:normAutofit/>
          </a:bodyPr>
          <a:lstStyle/>
          <a:p>
            <a:r>
              <a:rPr lang="en-US" sz="4000" b="1" dirty="0"/>
              <a:t>Dashboard Home Page – Student Test Status Dashboard</a:t>
            </a:r>
          </a:p>
        </p:txBody>
      </p:sp>
      <p:sp>
        <p:nvSpPr>
          <p:cNvPr id="3" name="Content Placeholder 2">
            <a:extLst>
              <a:ext uri="{FF2B5EF4-FFF2-40B4-BE49-F238E27FC236}">
                <a16:creationId xmlns:a16="http://schemas.microsoft.com/office/drawing/2014/main" id="{1095DDA7-D377-4288-8BD0-344C395EB0DF}"/>
              </a:ext>
            </a:extLst>
          </p:cNvPr>
          <p:cNvSpPr>
            <a:spLocks noGrp="1"/>
          </p:cNvSpPr>
          <p:nvPr>
            <p:ph idx="1"/>
          </p:nvPr>
        </p:nvSpPr>
        <p:spPr/>
        <p:txBody>
          <a:bodyPr/>
          <a:lstStyle/>
          <a:p>
            <a:r>
              <a:rPr lang="en-US"/>
              <a:t>Student Test Status by Subject or Grade</a:t>
            </a:r>
          </a:p>
          <a:p>
            <a:endParaRPr lang="en-US"/>
          </a:p>
        </p:txBody>
      </p:sp>
      <p:pic>
        <p:nvPicPr>
          <p:cNvPr id="7" name="Picture 6">
            <a:extLst>
              <a:ext uri="{FF2B5EF4-FFF2-40B4-BE49-F238E27FC236}">
                <a16:creationId xmlns:a16="http://schemas.microsoft.com/office/drawing/2014/main" id="{5E0A1AA6-A4F1-4020-8CF1-F2F5E744D9ED}"/>
              </a:ext>
            </a:extLst>
          </p:cNvPr>
          <p:cNvPicPr>
            <a:picLocks noChangeAspect="1"/>
          </p:cNvPicPr>
          <p:nvPr/>
        </p:nvPicPr>
        <p:blipFill>
          <a:blip r:embed="rId3"/>
          <a:stretch>
            <a:fillRect/>
          </a:stretch>
        </p:blipFill>
        <p:spPr>
          <a:xfrm>
            <a:off x="207722" y="2511323"/>
            <a:ext cx="4846623" cy="3231082"/>
          </a:xfrm>
          <a:prstGeom prst="rect">
            <a:avLst/>
          </a:prstGeom>
        </p:spPr>
      </p:pic>
      <p:pic>
        <p:nvPicPr>
          <p:cNvPr id="9" name="Picture 8">
            <a:extLst>
              <a:ext uri="{FF2B5EF4-FFF2-40B4-BE49-F238E27FC236}">
                <a16:creationId xmlns:a16="http://schemas.microsoft.com/office/drawing/2014/main" id="{BA8EC5EC-04FD-4F1F-900D-E214D4D4AC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68437" y="2511323"/>
            <a:ext cx="4917689" cy="3231083"/>
          </a:xfrm>
          <a:prstGeom prst="rect">
            <a:avLst/>
          </a:prstGeom>
        </p:spPr>
      </p:pic>
    </p:spTree>
    <p:extLst>
      <p:ext uri="{BB962C8B-B14F-4D97-AF65-F5344CB8AC3E}">
        <p14:creationId xmlns:p14="http://schemas.microsoft.com/office/powerpoint/2010/main" val="2307139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3E8B2061-98E4-41F7-9CD3-52F91C414D71}"/>
  <p:tag name="ISPRING_RESOURCE_FOLDER" val="Q:\OTI\7 - Online Program Folders\MCAS\2017-2018\InfTrial_Tech_1718\InfraTrial_Tech_10.25.2017\"/>
  <p:tag name="ISPRING_PRESENTATION_PATH" val="Q:\OTI\7 - Online Program Folders\MCAS\2017-2018\InfTrial_Tech_1718\InfraTrial_Tech_10.25.2017.pptx"/>
  <p:tag name="ISPRING_PROJECT_FOLDER_UPDATED" val="1"/>
  <p:tag name="ISPRING_SCREEN_RECS_UPDATED" val="Q:\OTI\7 - Online Program Folders\MCAS\2017-2018\InfTrial_Tech_1718\InfraTrial_Tech_10.25.2017\"/>
  <p:tag name="ISPRING_FIRST_PUBLISH" val="1"/>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SCORM_RATE_SLIDES" val="0"/>
  <p:tag name="ISPRING_SCORM_PASSING_SCORE" val="0.000000"/>
  <p:tag name="ISPRING_ULTRA_SCORM_COURSE_ID" val="669004E8-F5B0-401A-BC72-C712215904C6"/>
  <p:tag name="ISPRINGONLINEFOLDERID" val="0"/>
  <p:tag name="ISPRINGONLINEFOLDERPATH" val="Content List"/>
  <p:tag name="ISPRINGCLOUDFOLDERID" val="0"/>
  <p:tag name="ISPRINGCLOUDFOLDERPATH" val="Repository"/>
  <p:tag name="ISPRING_OUTPUT_FOLDER" val="Q:\OTI\7 - Online Program Folders\MCAS\2017-2018\InfTrial_Tech_1718"/>
  <p:tag name="FLASHSPRING_ZOOM_TAG" val="69"/>
  <p:tag name="ISPRING_PRESENTATION_INFO_2" val="&lt;?xml version=&quot;1.0&quot; encoding=&quot;UTF-8&quot; standalone=&quot;no&quot; ?&gt;&#10;&lt;presentation2&gt;&#10;&#10;  &lt;slides&gt;&#10;    &lt;slide id=&quot;{4835E768-2128-451D-AA22-D4BA33E3891D}&quot; pptId=&quot;256&quot;/&gt;&#10;    &lt;slide id=&quot;{D874E02D-C93F-4E8A-993D-B310ACF5A425}&quot; pptId=&quot;257&quot;/&gt;&#10;    &lt;slide id=&quot;{67FB5857-FB5D-4703-A2D9-91274936BA72}&quot; pptId=&quot;258&quot;/&gt;&#10;    &lt;slide id=&quot;{E3F78B7D-BE32-48AF-856B-84B174F6A0BB}&quot; pptId=&quot;259&quot;/&gt;&#10;    &lt;slide id=&quot;{78A53EE5-801F-4C19-9364-7342217C6B57}&quot; pptId=&quot;261&quot;/&gt;&#10;    &lt;slide id=&quot;{A753447E-7FCD-4EEB-9DE6-D66A48016EA2}&quot; pptId=&quot;266&quot;/&gt;&#10;    &lt;slide id=&quot;{F0F93350-A64F-4985-97EA-E65B64DC5816}&quot; pptId=&quot;267&quot;/&gt;&#10;    &lt;slide id=&quot;{EDD9E132-DC7C-46CF-AE7D-C6E6ECBD28D4}&quot; pptId=&quot;270&quot;/&gt;&#10;    &lt;slide id=&quot;{5D64BA42-638D-4EF0-8DFA-F91BC295E2D0}&quot; pptId=&quot;268&quot;/&gt;&#10;    &lt;slide id=&quot;{5B374FEE-8A7F-4499-A82C-0C4C2DD925D8}&quot; pptId=&quot;269&quot;/&gt;&#10;    &lt;slide id=&quot;{C247096C-7DD5-4235-B9C2-CD2BCE173386}&quot; pptId=&quot;271&quot;/&gt;&#10;    &lt;slide id=&quot;{FB0D0B27-B139-4A6D-9F3B-165D5E142980}&quot; pptId=&quot;272&quot;/&gt;&#10;    &lt;slide id=&quot;{B542982A-2569-43B1-81DC-4E6692535EC5}&quot; pptId=&quot;274&quot;/&gt;&#10;    &lt;slide id=&quot;{2328B1E9-5E98-47E8-888F-9A6EC504C755}&quot; pptId=&quot;273&quot;/&gt;&#10;    &lt;slide id=&quot;{57F0C0F9-10FF-42D5-B9A8-82C53356E692}&quot; pptId=&quot;265&quot;/&gt;&#10;  &lt;/slides&gt;&#10;&#10;  &lt;narration&gt;&#10;    &lt;audioTracks&gt;&#10;      &lt;audioTrack muted=&quot;false&quot; name=&quot;InfTrialTech_Slide1_2&quot; resource=&quot;8e6791d5&quot; slideId=&quot;{4835E768-2128-451D-AA22-D4BA33E3891D}&quot; startTime=&quot;0&quot; stepIndex=&quot;0&quot; volume=&quot;1&quot;&gt;&#10;        &lt;audio channels=&quot;2&quot; format=&quot;s16p&quot; sampleRate=&quot;44100&quot;/&gt;&#10;      &lt;/audioTrack&gt;&#10;      &lt;audioTrack muted=&quot;false&quot; name=&quot;InfTrialTech_Slide2&quot; resource=&quot;d79fc264&quot; slideId=&quot;{D874E02D-C93F-4E8A-993D-B310ACF5A425}&quot; startTime=&quot;0&quot; stepIndex=&quot;0&quot; volume=&quot;1&quot;&gt;&#10;        &lt;audio channels=&quot;2&quot; format=&quot;s16p&quot; sampleRate=&quot;44100&quot;/&gt;&#10;      &lt;/audioTrack&gt;&#10;      &lt;audioTrack muted=&quot;false&quot; name=&quot;InfTrialTech_Slide3&quot; resource=&quot;cd9b7f39&quot; slideId=&quot;{67FB5857-FB5D-4703-A2D9-91274936BA72}&quot; startTime=&quot;0&quot; stepIndex=&quot;0&quot; volume=&quot;1&quot;&gt;&#10;        &lt;audio channels=&quot;2&quot; format=&quot;s16p&quot; sampleRate=&quot;44100&quot;/&gt;&#10;      &lt;/audioTrack&gt;&#10;      &lt;audioTrack muted=&quot;false&quot; name=&quot;InfTrialTech_Slide_5&quot; resource=&quot;cf872299&quot; slideId=&quot;{78A53EE5-801F-4C19-9364-7342217C6B57}&quot; startTime=&quot;0&quot; stepIndex=&quot;0&quot; volume=&quot;1&quot;&gt;&#10;        &lt;audio channels=&quot;2&quot; format=&quot;s16p&quot; sampleRate=&quot;44100&quot;/&gt;&#10;      &lt;/audioTrack&gt;&#10;      &lt;audioTrack muted=&quot;false&quot; name=&quot;InfTrialTech_Slide_6&quot; resource=&quot;7f824d8e&quot; slideId=&quot;{A753447E-7FCD-4EEB-9DE6-D66A48016EA2}&quot; startTime=&quot;0&quot; stepIndex=&quot;0&quot; volume=&quot;1&quot;&gt;&#10;        &lt;audio channels=&quot;2&quot; format=&quot;s16p&quot; sampleRate=&quot;44100&quot;/&gt;&#10;      &lt;/audioTrack&gt;&#10;      &lt;audioTrack muted=&quot;false&quot; name=&quot;InfTrialTech_Slide_8&quot; resource=&quot;c1339453&quot; slideId=&quot;{EDD9E132-DC7C-46CF-AE7D-C6E6ECBD28D4}&quot; startTime=&quot;0&quot; stepIndex=&quot;0&quot; volume=&quot;1&quot;&gt;&#10;        &lt;audio channels=&quot;2&quot; format=&quot;s16p&quot; sampleRate=&quot;44100&quot;/&gt;&#10;      &lt;/audioTrack&gt;&#10;      &lt;audioTrack muted=&quot;false&quot; name=&quot;InfTrialTech_RealSlide4&quot; resource=&quot;a7c0ab4f&quot; slideId=&quot;{E3F78B7D-BE32-48AF-856B-84B174F6A0BB}&quot; startTime=&quot;0&quot; stepIndex=&quot;0&quot; volume=&quot;1&quot;&gt;&#10;        &lt;audio channels=&quot;2&quot; format=&quot;s16p&quot; sampleRate=&quot;44100&quot;/&gt;&#10;      &lt;/audioTrack&gt;&#10;      &lt;audioTrack muted=&quot;false&quot; name=&quot;InfTrialTech_Slide_9&quot; resource=&quot;dd029f62&quot; slideId=&quot;{5D64BA42-638D-4EF0-8DFA-F91BC295E2D0}&quot; startTime=&quot;0&quot; stepIndex=&quot;0&quot; volume=&quot;1&quot;&gt;&#10;        &lt;audio channels=&quot;2&quot; format=&quot;s16p&quot; sampleRate=&quot;44100&quot;/&gt;&#10;      &lt;/audioTrack&gt;&#10;      &lt;audioTrack muted=&quot;false&quot; name=&quot;InfTrialTech_Slide11_2&quot; resource=&quot;9c11aa6f&quot; slideId=&quot;{C247096C-7DD5-4235-B9C2-CD2BCE173386}&quot; startTime=&quot;0&quot; stepIndex=&quot;0&quot; volume=&quot;1&quot;&gt;&#10;        &lt;audio channels=&quot;2&quot; format=&quot;s16p&quot; sampleRate=&quot;44100&quot;/&gt;&#10;      &lt;/audioTrack&gt;&#10;      &lt;audioTrack muted=&quot;false&quot; name=&quot;InfTrialTech_Slide_12&quot; resource=&quot;664668fa&quot; slideId=&quot;{FB0D0B27-B139-4A6D-9F3B-165D5E142980}&quot; startTime=&quot;0&quot; stepIndex=&quot;0&quot; volume=&quot;1&quot;&gt;&#10;        &lt;audio channels=&quot;2&quot; format=&quot;s16p&quot; sampleRate=&quot;44100&quot;/&gt;&#10;      &lt;/audioTrack&gt;&#10;      &lt;audioTrack muted=&quot;false&quot; name=&quot;InfTrialTech_Slide_13&quot; resource=&quot;2cceb2de&quot; slideId=&quot;{B542982A-2569-43B1-81DC-4E6692535EC5}&quot; startTime=&quot;0&quot; stepIndex=&quot;0&quot; volume=&quot;1&quot;&gt;&#10;        &lt;audio channels=&quot;2&quot; format=&quot;s16p&quot; sampleRate=&quot;44100&quot;/&gt;&#10;      &lt;/audioTrack&gt;&#10;      &lt;audioTrack muted=&quot;false&quot; name=&quot;InfTrialTech_Slide_14&quot; resource=&quot;203214e0&quot; slideId=&quot;{2328B1E9-5E98-47E8-888F-9A6EC504C755}&quot; startTime=&quot;0&quot; stepIndex=&quot;0&quot; volume=&quot;1&quot;&gt;&#10;        &lt;audio channels=&quot;2&quot; format=&quot;s16p&quot; sampleRate=&quot;44100&quot;/&gt;&#10;      &lt;/audioTrack&gt;&#10;      &lt;audioTrack muted=&quot;false&quot; name=&quot;InfTrialTech_Slide_15&quot; resource=&quot;3d2bcde4&quot; slideId=&quot;{57F0C0F9-10FF-42D5-B9A8-82C53356E692}&quot; startTime=&quot;0&quot; stepIndex=&quot;0&quot; volume=&quot;1&quot;&gt;&#10;        &lt;audio channels=&quot;2&quot; format=&quot;s16p&quot; sampleRate=&quot;44100&quot;/&gt;&#10;      &lt;/audioTrack&gt;&#10;    &lt;/audioTracks&gt;&#10;    &lt;videoTracks/&gt;&#10;  &lt;/narration&gt;&#10;&#10;&lt;/presentation2&gt;&#1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56Zku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BOemZL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BOemZLhgQxNc4CAAB6CgAAIQAAAHVuaXZlcnNhbC9mbGFzaF9za2luX3NldHRpbmdzLnhtbJVWUU/bMBB+36+owjvRENuolFYKBSQkNtBAvDvJNbHq2JF9Keu/nx3bjdM2pGAh4bvvO5/P311I1Iby5bfZLMlbKYHjG9QNIwizppWwahWKehGhbCGKLUwwIV8BkfJSGYu3zWixiLIWUfDLXHDUsS65kDVh0fLioftJ4g45xRJbkOdy1iSH8Jib9Gp1DmV/Rno1TshF3RC+exKluMxIvimlaHkxmVq1a0AyyjcamT6YNYZkVOEjQn2Q0/1den0epZGgFJiUru/MmmQxkgHzJ32J0x/1+e0PaFuqKHa025v56ub7GK0hJQyL/CM1axzPdfQvvIolIPxDDf11ZdYolJEdyGHweTqfz0dfpRFN23wpGylKU9Ah5+e9WZMcJkih229SK3uCuZA5aLJFXHmOhOH+DPs+Me0qBXsxdT0YCObRMwZLMzeS2O+sT1Xi47lF3R+wXBOmNCA09aAXnfQLaZUPM7T1uL/wQXkRgJyhR7wL1tawsvkGwKG9x69Wt92oCPPb24IEJWydMciwN/bIP7qsR8jA2CNfGS3gmbPdEfzQYzn+iW+Je8zPq6+9wIne+nr5nfeak55M46rgaGfwmFoUsFQmnTdag3m1JO5sNqX4KKeEky0tCVLBfxtctusuo5L4wOGUdlpXCVJkcEpuXY56SIfv1e2HanTeoRztR6G/nN3PUM/wRUQQSV7V+qOkopnjLaIujv0cHlPMmNR4kI98Lc4l1URuQL4Jwc4+hwuEs8HCNtcYPImDKiTx6TonLsipB+BtnYG81+9GQfk6D40WWNGyYvoX3yl8QOGdVmojTsvESofjhO6FGRicCoDIvPKytRvrqVuGlMEWfPMHhu7GY1dLlJbpmOJSfII1hppzlgNRBn3Ua9KNil4qYZyh4wThXad1mmE901MYSaa6iw063w/hPuXBWPbTzEgvHGTd3ilpEFj7jwuojeZ/zv9QSwMEFAACAAgATnpmS2F7O8kaBAAA/xEAACYAAAB1bml2ZXJzYWwvaHRtbF9wdWJsaXNoaW5nX3NldHRpbmdzLnhtbNVY627iRhT+z1OMXO3PxUl2c1lkiCgxCloCFDvdjaoKDfaApxnPuJ4xLPurT9MH65P0DEMIBEKGbdm0iqLEx+d8534B7/JLytCE5JIKXnWOy0cOIjwSMeXjqnMbNt9eOEgqzGPMBCdVhwsHXdZKXlYMGZVJQJQCVokAhstKpqpOolRWcd3pdFqmMsv1W8EKBfiyHInUzXIiCVckdzOGZ/BHzTIinQWCBQD8poIvxGqlEkKeQboRccEIojFYzql2CrNrlTLHNVxDHN2Pc1HwuCGYyFE+HladH07r+ueBxyBd0ZRwHRJZA6ImqwqOY6qNwCygXwlKCB0nYO35ewdNaaySqvPu6ETDALu7CTMHN65jDdMQEAOuFvgpUTjGCptHo1CRL0o+EAwpnnGc0iiEN0j7X3WuwkHQbl35g0439IPBdXjTNjbsIRT6n8M9hMJW2Pb34beFb3RvevXO3eCT/2PQCu1UXN/1/H671fk4CLvddtjqPUpBFtaC6LnrUfYgG6LII7IMsqeSIh1yTBnU9ZPQS6KgMxjOxyQUTQqZH2EmiYN+y8j4pwIzqmbQQEfQQPeEZHWZkUj1daqrjsoL4jzCGUAwDPK/rKPTD8s6Or9Yc9012h/d2mqlB22RYT5ri7H4zqYfn54tbT85O9tt/DYzPawUjhJoFvBnbpvnrpIe2EaCr6VFP6OhYPHSI5IOSdzBKRRHr8kdNIKKYeBcNyMcBZjDnKEKHI6WErIYSkXVfL40F9z1nGKGYIbAICToJtgIQJTgXK6VyDLWuruj2i8doYj81bhvSM+xfhIFi9FMFIjRe4KUQFCXRQr/JQStTgw0ykU6pzIsFZKMgnETSqYkvrRRdAcq0gIkdQoYUUbD7wX9ioZkJHLAJXgC4xboVBr88l7AGZbyERQ/2PjGzIFW58r//EY7iOMJ5tGe4FAQJM3UIfAx+M4FqGBMQDRXICAyES4kmecnpvGczcbN8rdnRNK0YCbj/3ZeVqAPmJ3DaMEzkyObxLxogbXaBE/mPan7bA4N3UghJQYTXkQwgygv7B2JMEeCsxnCEaweqVt8QkUhgWKa2WDLbzPRyCLK58aO4QoCbXlMciu4o+OTd+9Pz84vPlTK7l9//Pl2p9BiIfcY1urMRm48eyXYST25FV4Q2nExvCC5427YkG2KPNX1HW+Yu/1+Wqy9zSXhuXpjbV9g80X7ZH8NX2+BBX6937hGfT+4bYdBxaZ4OgKaVEUJlN9IH9k2Mt3bEJLgW8HrWNsw9vr+z1aAkDarHrNT2+laOfzRhqtvLoDeyva3MgHWxNiMPVgUjKYUivZ/0ffPNdI/HxnfpXm3Xp90Z/eafj9Q8xKcRwnk8WC5f72R+HpR/S8FyjwtP9iufZL13K3fM5SAvv6lTa30N1BLAwQUAAIACABOemZL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E96ZksalZ8+ljAAAMNhAAAXAAAAdW5pdmVyc2FsL3VuaXZlcnNhbC5wbmftfHlYU9e6N62n2nOK0NaBKJDU2tYRMQ6gEJK2VKhtlVpLURlSiAqKEAMCATLY2oIybbVFVIQcSi2tKKmABCEkWki2GiE4IIQAEbYhTCFsApl2hm8j2saenu95vnvvH9+9Vx993Hvt9b7rXe/4e9dOcuzTrYGz/7HwHw4ODrM3f/jBZw4OL3U6OMyQvDwTHflwqa8P+t8LiZ8Fvu9Q0eI2iN78Lfq9Le85OFwGXjFHvoTe//3ghzsTHRycGqf+vQBSf97t4BC5Y/MH731Oj1B3a7LPp+5SpdrekH11Zkn5w5Xadwu+9djxYMmyGXmffuy8knJLRzhYFb0zeV3gJvkWdlteofOBfPy8msF3Qv8267NdmfsS2+cvvLupPPD1BYO7EkbiW5fL9+GKJrOyqJO80boWZtEG1Qe7m5gNPWNvLl7cshEuXSPcxOyrmKOoKTR1htii9EYpSW7pVxETe2Gb8RWHqT+tPR3NFH/Agzl6pMSiF45p7vrOePwAN7/QNBAVYxuXs8/1vPp46IaohoWvFiKj5PPejwccHojE1jiYsUbm+sLU7eGky5fZ8u/ISP5E7uPn1+o6OoQe6dMcD2L8fR9fnLvW6vT4Ysnq6sePrv3dUT095cVnp7y7gmOdoI4IzDqcpidVtcJ3c1bVGy3fbHCtXAu9mpE8NbPToAzy62lAhQpviT05canvwNG1b/r6Ln/6tIqUnrrxl813A7Pth4//eGFk5GdM55TYMRSZK5V/ueBH9fcWd9ypPdGBounFXSWVd+KOVxdVCqHGSvvpgpItd3VrH8t+7bVTCzrPCxY8fvTwZYmj+jPF9GYOfrMnI/kX6vSCG35b419/33t6d27vnbxQWVUaFTMLvfnn7M0XbrXkZZW4TynQ661flv8bKf2fEz0hakjXjchGexsz670VjES92JUadrSAQ2KzUl+5Oe1Z5fe5IdwINZbE4tenaHpmQWnvBNCX2XG/X6rvSddEbWCPPXzP54JmTin/+yL3edPmiYuRNzCMCfqBO6XjQ5PMYkJqgvHDobDk5M+nDVtdol5fESFk21g+xeRNBHK9PalvAx3u6xuaPLCatClsHrfHzpvq5KK24SAOsaF2nOB6U7pInD656o8ttnaPGLWq+kxn3E+NhqsibX15iky2Df/YyVozRrdyIxrqDL0/tqdOmojwOc1QqJ08cnJOl3fS1ANrIHxOjTeAib+BBq664A/BBpLnz9BBIOBZXPO2q4Ccib8Aan/zVCTbrJZsPHGmgb6rENN7pcjOGt3FUdfyytsp1RFOMu9FPZrONi3+B8Cp4TdicX//9SOzXPS5oNc1RbMdSYO175cdWL+0iV0VEYB+gcaXmLGNf67bK0C7LexKcXf/pzCLchgo13GIzKF9MfGpdhuMCKJNpjne5g4PTWKutrOuDQpwtT7kE6xw0vfriTUYm5+zWb3MTlvN8xtpOTdk1xjdURgANh3v9RH8/bhfAGOktHahX31zEkwY43LtfKad7CjHh5Hb5z3Mx5RRTgs+gvHRwLwg4+shELe7/ydRexLB2RxMCnL/wk6vwysCFP7smIGrIoMbZMWIgH0KkEhS3h5OGypcD1+VSjdy70n+cKpDPX3LNbWVpqSwBiLr18GrxZ+9PXNyxNJUS+xMKWyPE4xHlNlbhCCadx+eeFs2kN4dZci7jvhkKDEXq/Qbi1V+PSqBnB9P2yRs2W4nzr3sFTeoaQfy9C6knEOOPe1tAlzXQk36RB2rNvbtYlOAyl5Bg92P7jU10QmkQFOSS8hQNC6Q0VJqCPBPLmz3sDrPKCqzU05Z0pzFiTmdMF/Tzpw0CXTMxYtYHcNLBU7w7MO1d/1mjsrHDq3RBut9Lj1DVOSPbGT/OrhMlFikQQwPslRUACAJNr/Ky1WdlGJVdV2P8m2hnnYy7VOn78+niDDujbok85f3KNnA28iORjwumtHct9+AeQgN6VHVFsnHtmRdsguqgYmtzLPf17LDYPcZE3Eexa5EpAMqfFG1PAOm8xP9LDktIc9qqaqqhPc6JYHQcDOuLo1Jpr2UptvYNM/QvpPgaaGbzmAQZ6bpjDHzytCEnfMWReRcl3UUHnthQ0UH6nYdE9/rwiOtPhVNqCcrfuzQb8kzvJPxzErauY3xXgYn2vrksHmsgmzqq7s5oXxr0hVNoRv+2jDDLvR9gmhJSV4G8byRFHho8iKTZFhfcYgdLrp3azduu1nbarRLTYcE8fe2l4eFIMWLLUmz5Uixzzsz6UX2vqyKVWwvJ6RNDIzPTxGWBXF+4lAI61uGYxTtYSoPO3Ub63KDLiWMoomuYSLRkQstS6hUiRV325Eae+Xyu2vKvriah+askcSc8m5q3chgWhSjPfUZx9ZZPr3vkSuUckhBJNBwnestE5QPQ4O7D/XYa5CHYevRie3w/eXtbXHoNHhGUBXQmxS2UzhpP09o6C2TOfDPr7jEIaSeZOV5G4+Q9RbFDFRrfHutsZGK6p67zoNd+o0ZhfsVHThbyFct9olveFkxl+D6FWRs5rUKVPucvZM2pRI0lnEmdbBwAe8X+/jfTggyJPzNyRlH5PNF3SuLo4lEHlN6Bxu/PwZN5dbAHv0p1sBInF3RaZ2ce2Qi4W/Y0T7nTbkqf4D6+m6O9O6W2WoZIripOqr53F6QWMVqd6kHyyXNOK4UOR8Mr09jDv5UXPc2sWbEosjnqsNX2DO+okm9DRnl1Fj4yAfQL5GVZXt+abqBnWHYUq3JvNxzv22i294hGrrzcVkLcdKSoNlVc2ekE/ZIthDf3hp2tZi5MgXelzr6vl0ereDRh/IPvCqYTZq7PmCwnLj+9krWWAwhBRlemmEZodydtDd9WihS8jO8zsM7nC/FgEDq/tOvhgyAbY+4yC0YYyzAhfK3ttsnoGFP12/9CS6mLfNQSTTLx/ybmNR797p3h/SC4M/D9tln0iXkuGdg78FuVIwKH6BcqvcLYrxdkQYAlqSwVOEXDIIMdOWUV5Q9m6IbkeJZFlG2SwHPJwjViy58E/kYsLaYZ1FKCgoAOpLF3am7rKjBra4/b1+pPkGKa5RhQSmvQ4mEB5dJHetYG4aHTdd/CvEoTliCuMVrvWeNptkpKf4nzFdVtA1uyP2V8P3VeB8ccn91m7NXOJGVY6CdZ4TBWC5AsyURLn3CuC2Rvj1gsrdGoiixOHoGHMx9C5CD8wZkFPc3Kxjk9Ftny4lWNIXRKH8DwB7vHk7pyD5aX2z5sL3hm69olgU5LTgGZRm2Fy/8CRURRhc0XQaE0iTHMdk8M5z7QjjZXtIKzNWCGfBxPyG9y/p9WcaxOwSxlgnp6GZmSCe5TOnAHtCWa5CFYuhZIatEtedmi/AEoBiFRXe3NzYxIfyFqId55V2UH/MQft515jJihmFHHyVLGrnxWnSQ6xwnIyOJYb9yDYZXVWL4nNaWHlbEyivbeww8CqwVjxrE7+bIVayPziT6TmTR3e3zYaGmo+zrnVmwb8YYRkT9gd55yrgczerSyavnPmq3D9tCz4ChAyuJn08e2UIOpKEhy5Qw5jF0l8mZxn0ph/zsMZOx75edFabPV9KUhk5nr4ZLuWUlx8quHANsPsUZ74iZ4dRnMERmRBtrAJ2W3RzknzjiTMm9Y/UKlwnb7DGKICqsRQzBR7bUO92A163LNK9+QC/CfZ221m7ZtIbcFXX+/AMbehSGyItHVsioFf+bgHh4kLTYT47iuBgUPDd0o90RrddqQQqo3aygYoLMjz72cDylbviZVI3/FfzZajZqu7NdPFc1jWGFmpMlzFD7KVRNg74HhcCeZAGfsaWnPIS7SjywiEVy4WZH/RMoQEFhGtwRyV/FKnLVH3uPLZB20YVQoYMWyQWzFSCI5f2dVhjDqPpyJx+gFV6t1XS2YnEhXSlGVoCEK11N7Bmy+th7Q0uoYwdtE7IL/7rQ2F+Iy2kCcCSBwULIAnfguDjesRWPIC+4A0qiFRqXGw3MHPlUaaCnm31I4Vty7kNxi+J92RdhZLVQQR8qrCUfBTkkMVyHZ0lzQUUII0yLHJPGYSWQGqLkykXIsQIQuTDK1Z6yr6y5cMolDA9KToSR1Im8yFRsHuVT4E46tg4iak838IO6vCJ4miFT7ft+PcRdTpptjp2Q9hhPGnIFnKfUHie56GXe1SBlpcaFQ85RbmM4wbRmzrBZUI4Mm59RLP7lEH8k4VVAXEs4S87rU0t60zbu9dTM8SAVY7jQ5aiLeduYgqCuZCOtWU926oLHMcKCS7PVEmDfOsEqOPcreiq2E2LmIp/r243PlP0ofkTEPMFK128gvXbAT+gmkhc0TibcjuhZcjZwEMUwWQDgWRHgrGX21UiA2I37uX75t7vGKYWhxP6lWCrfZsCA6r5bFphV6v9n3Yjm9UjK6DvnB9HWkHhp1Yyh75QxrIFWAUMIn8b/DEQyBC/6YRNZJHhHWyu2NOUoGIZk/IayzkZElNsi0B0nwdyDLuhg+BvYNHAc+RNwgNctidy4C4gaycNNbPRmjalisNdK6ReVB4tmq/GHAfH2X3PgjRHFHC4Ktc0s8a9+LtxCUgX9oiHg/WT51Sslfmh2NN1WzD0KpAss6ELM27jEQzcsSc/AHSHmMGVp3mvpXs4PYF1tJ0Hca0hK/VZHOByY6aSG6zAl0CT+qDTkVxA5rYjuSkb3YtofA4gt7QuBhnVYdth1HLCe2JO6AeCBamgSTs0pCGx7dolwMk2Z5ChprKz1YSjkecvEA0tnqui3lfkP7xhOV/LcO8eHkO0LOTbCSdB7Vl/hi9p715rklE/JrEuVz/pI51ZKjLAFDTN9YlFjclgRkXyMlFVi+Z766oDBbr24smG3TugCDFevU9WdZZJhxjBkcYTX4eFDvml+z/CTlAVvjIb2xfeXJV5t6S9r+3vFbnaD3YyTn+f/Ye4PPwv+I/0v2hxsF6ZvBf87ooFkXZ8ou7uQKriKIlh9Mgo+FWjq+XKq4Wc8HLxXVsBjCNE2n/nIK3EqX3WjOO4Iz28KF3tk6h/d/A4gxK+LIGW3N4vAdDSPAfwpGOGC48Xbd9bx0Xgi2IEVfWg1wFD2Hb+sbX7iIUPSxFhvYwOU2hWfo9NqIJrzsnjcYgtmqEAUI3B7oIr6hMziJ8JXc6XBvCq7LMrj0tajGScNoPmwcstF4HHByop3ALlUdBzNHfT0nN5E7XDUcWeYVVniN9OqnKdL1CK3sl7oCVbz6p9hU+vTsLBYtYgYMHKl7Otji3xnjtP/cRZGam21vzE2NqFBpZf0shStRDKTcyV5PbI0vsoNSUq3RwBIVvm99goHnFRGzCrwz1Hhd2SiYX4LIsK1ULJkm28ETrN29LsGv12undAkBEOuL0FW9GHuYfjyt8p5YzThlfK+yTTJMxwXpSm0ZeBhP3IuNhdmsMJz+ikXAZjR9U6xs99MGNOICjzqmzHO1KQrWgUHwhbhANLoWjb0ZY5RiwCLWOrCV9LsXaSOKVpd5DfvY6/KQHyeZ+BQLZtPzHotne+W2+sXoL+KUVAOKNpL/NPnAnN4ihQO3aZVbWBT3uVxn1GVct7DOxhZVdmhY9cJAeNXU2MAMqitAk4FkdYW73oHG7vxGlCxphpVGSV3G5tP4KEODnlXK+zDrFsQ9U0xOHrlhF9Wuyc4gqkAE4tBiQR3aqEQB5npnadpNnpngXI1Tu3aWRDSAVJA0DdLv7YnZK4mOlXJ6GJhe5Lqn1X+CT/x6DZHDf6gZ3PIj6D2AtAuYkLtsNsApQMFl+SCRhNjvbHWkvCuAk3xcRDN37FfQv1HE/iaZnEEKX4tydlcO8Rk8OuYz+rrmnujlvAF7rMuoniMGZIB8NTpyLJgwH2xiY4kXANWaApCuoaTnwmiU34a03zXkHpPMKW7wn7TLeJ5D0M9idLyiKvcQrs2fcf8oJ0n/Zx5P6p5Gg37j7i9fLt11WTz9AFb4I69MQWmvY9ZHV68cm31x8y/Pg8Vt5468a8nqDu96mafrNmuS2HsOPVvsgTc4ku+eu7uW4OlogUn/pjDMN0TXkb6vYWPD3V5WVWLWo7+wVh5k2u5NRpLtmRL9m05mewS/f652bIztJf/nw+e/3NT1OZ+FbEKGZezKxFbj/HWS8zaFAVTf4S7hVFkVVNtX5iS+Flkq4jTw7Sq2Af1ykBFfbqqTBitb+aYkfruIBbyU5NqvdkqZR7QPyLb6KYrX6Y/0cvrjZcrInI0HJu5aiJ217GvmNmNaW8TVS4kLXOw/Zu4J2ktwFHkIxBa5NQIs8JB1p7Mqa30dS3xNTZyLF9NxDYmP9EXFEtGhpS7L1KyL1vu2dq5ZWTF+dqTfq7FvlnUDbvJi2uu/36AAXepZe0p86U3e+DBqAf0Fp16zVOgFTI5dw18aJmso2un+Y2OkVhRd/TTEsk1lFTK2ul0fZlgsXuhbzZ3s+5K3+jap5TyMuLkBouPrT+U82HmXoGlL/Y7ZnOt/PcDFp1RSvpY2ALPXSa7kVMGyJb/Dh/2oI0l6+X9Xqu1HvD6Xazu34lobWjLI0jXNnunUPmweNZodz0v3TQxqPTo0UydWlLT4T6RMraHyrfe/G6Ji5CDi96XWqik5J6iAkhuey6IyeXlysVcqKZKaam4O/Uyw5mZS7JpSafzJOfJtq8kgeZ6K4R7REX0VKZhUqidU9/NtpbrFV4mCZfPRmiF9IvMXH2VxgvC91laRIjhEhu+xCNvY+T2cxekcJ7kiIq7kgJPEuYHjULIxp8FuVASrLuDJjszi3UOowaHi/3Sk2mFsAF0VMP0x8h5uPRKCZOvMDJx9zTsXgVzINYcbUPYhahYaNLrv0xw7aTsxok+xUY5AFEMm0yCE5tEZMsDeSCkh2tqm+mhXWy+x22NbxZoCWKPWyWSO7Z/9BgHNcbW9px66RNLh+zL6Z1CwoxmJBf26SFmXU7DVgdCk5IVYvChO5U8nyvFxlYzEAM9ajdAxvmlHYJNMXExpBAy0hlCMpiIxnZSsZNk1oIjOhTXBmiUcnEtmp6WztTT6lcHaPE/SAMk7QCyGzLWnmU6anpdhKpQf+uJvtj1Ntmj+CeeIS5pSJscOvJemiDBLwtdWN6XfCcO04kjsczX5WKQMcc/fV0xsV/PHqUM/sw4jv/JdidauL4GKIveiSIv09J4b1KA4bazwFaT+jMOXY87Ww0xRfkjMG2lgvXjVKzgjNqb3Xum3TTXv3zmIFyD/1KRUeKH1m0ZpIRrY/2RAwrEpxqewJORR+z8vFuzFlDScnq0x7EheZ6ZupHlWiX0gYSXe4qL80e66CN0GzQY9YMh4N2wOwJGzoo01OWhxWzi1fqnjhmjfaPoitvPVEkrNkQOlB0/xkPFggWZymAkRN2dovBT76P8RqgGNaDBvdS0ZbZam1jtyUl7h0XKojo05Wu1cmCskMp805J4q5vyVPJCjs9egt/tpelyzP0CyEC3oHR37pUFebJs/YXUCie1apRkLsRtBR8d8cjUBTE1iBAQzxulxOCE0mLsXnVcqXIYbCVi2Rw07itQdAqmfu1JMvVMSJelAE9d9TPHNvyHnmzMEH3VBB0FG3O4hbMmjUPjKimHLNBZKhJROucEd07jFkc1GxGRg6ZXW13xJnCHsNCf7thTaswsEd/j59whzIRhU2Q1w9LZKjBfL4sNuY3rLWDDZfdI5V0eTwpQ7Uf4PGCbz8xhjAg87N4Pm2VV0Tg+Md5FfMOdglT6Z+joZOjyb/S0AliHhgT2vkrewuXgfInW7yQVbwizDsQAX6Wbv7wfg/1NVZZwDPkGfwNkVqq24TzIpAxdrY1+8VVqtn4B4CLMgIliedCEkWO7PiFdnpL9dMO7HNHeYgLtTTOGr9LOIyvFuhGjFHX/xfpKJcURYq5ic1A1G67/rI0DkfBdPfoB4qSijDL+HorrclDAdirkHNg2IumbVTCKRJ5HVQwx94rklfrXeBxuAum6L8niN8gJHp3/JJ25bSe89InjfX8ziwyfU2vj5FfML/zgvShgEjOYOeJVdlYRSEhhJBfOaXI+2WzlJ6T8fmLW9UsQ7t79bI5RMCFdkZL5FH7MCG8PVrrqRoOYgSZVfn3jU/zwlXWgavD07bogG84Waoo+Vf80vdeVsPqFn4C7ddoJfErhUzb+lgdL7uLPWAjM2917n6KGT9nWWVM8FIzhOYOc0HjS05Q8ExFptqIskPFSzRZbVwKy4ImU3h0u7PXu38k0hSSj/h6J18V6ehw2W1dA3gzufmCRkw2qQU54vPdTJHC3MgWtm6MSqg0evcex5k50bfjm6SHGPrJGgITUk633oQm7A4wHpipS+pni/1zP8e+JxLsUBrF3MttUxq5LR9S8FLYhk/3ygU/M3XlCCE5h2r0aoVxy8YwYiWhIu5Ku707xJC/e97FIoTb4Ytnt7XYo8UHWioi344RDmjQ7jHWqJHzoxOMJDlt//Q/e1FnQcpFeXxbEGcUS6GNfZTrjRqfKSWq2z/Q2z315ycNRjfeK2HPw+9HPuBENnd31KdSpvurHUbQcpUomn7zC/vrK1gWdHELqeMl1zZ3SQJeQnp5DtCSNViX1ZC+JKzMgc/3TzJYsIVWr4GIeTrXjKdxb0+hoyY7hjpKps1yXGWTHLk+ywPzwF4+IQNoVbrVI7F2lmz2ofRXHXtI+jSKu/f2BT3IM8MLqircUIWFxrrwFp0Tv4rgAbXW8b7FpD99tRhSfyfroNHwaPwDW4kRc/DqxGroshjaHDjR7K/iGgLuMt5FKeAt36ELy75ukZOow1yh/6/J2EL+Mm0F3hCTlcVAcHiuW9+H7kqfOg+ihOQN4jHh71Dc0IU1uWN9DnGkwrB/FUbPBozyR5rzHXHbKA0HJep9HyU9e5F/fBTqpoWUroh4WB04sFY+lTmQXgPduNaHFBcG3gp9iF/fS8yYxtyC9NngQNuBvR4dcAGuJzkbat+nmiM73Mx0H7izirbXfddRKnL/ebB6BbmkxQsoGQAGcIIiNxlkF4rg+K4XO4cbjRJSVZO8sGh6tx6Dv7tPfj74P6yOtyIl5bE6fF2LNy7E3WCCUpcXM8Oe7UVKOXmdi/15Q2ot2j9u8los7NhR/x9zZxRLc9eshr9/wUcp5g9aNLVZR32kWKfLxYg3iu+YPg4CtWFGryxGkc54SrsG8pOpfcbeKFwh37MSvbFnMnCsdJpLDPbsnxcex7JB+6vsoSIJrXuWFsr7b3/K7D5xGG12Bcfk4qpDluqURpIp4XK48L/Ig32MmXKs2XP8JRkb2T9QG5YxJ+nSSFUwIFsdBy9b3I7n6OSJwnS2i7pJIUWCYeRdzv/1irvoPIziqaXvUhFHRq0RS3KYcBWyqDefHYaspL+e0i7joXTOmD2LJDO5cV8BFn1127+gpHgAek+eW4AP0+CYAxGhWZEiUH3p294udX8eKOTZDIpZdk8mk1D+NpAd4tPVsTAvzKA7fh0VBYWT63Blf8lnYfudl2Gi1ZU9zSA+g9z2reKdb2ScdJ9SAEpnC0873kjfzyvA1GlfZ4qeDHv719//rbi7xFKx0/VBbuUSxuTMKTiFYK7h2qeziZC6VQdGf92QO9u0P+bKwT0M3h5NX/Pc8ny4d4tpM3BSO8XZ0MklHIdUgBpAkQKwaG+thXrZQAqf4WONBBWz/qZ5LUx8BeQz/oVzvw7lZ/5qmAwHs+Ua3Xz3+NO4RUuXv/Oe5B47PqNn37EjOv468ojAWKW6K99i6ZDVX/thm7pVK/KqmV5FJLrso19SlIhZYE6PlD+yLwS1x7ZcxCi//9KBYu+IUu4cStrqaWljSUPZndphOXnNrz71d9iVKhnFxVMv3xmj+Ra4MXdzaan213acbLn/hJX7JH6lZ0Jm+y84rdqxwhb4uYaLtlN8le2/Kz6VdbxXEZeiKn4v9XOz/3mKP9rWypl5sWRD9PZ6HH33sDablahP4Gi5IVyM/8BfsfffGsE0Tg6MonMG9zgXIwIIaBUPbPDGJNCEYTSJrY5UuOp2jBNeSxONxIKuFK/8L0ZNvtwqoYUTd0CjaN5VxFdHY9vJyebv1gKbKTO+XJhm9/BHkTxsoQlurFd3ggLsn+LL10c3vnMWD9FAzMQchpesOTH2ELZywtyua8OB49xKWu386nylQlAYCxFomn2CTYXHS4+GbOUwCxJx6hQaghVHb3gdDII7A0q2v8/gLG9UkOqm1wyDGXQjgCTMHCjzJEWZikwZKhhO64lnneo8jtz3B49jFxsZMZ88IoVsnZQyAGYQvdCwV6NoPniY70eS1QXw3YIFmMQvXR9nY/w9b4a9/YRl332rQASvMMN7S4H1ACZ4OIE0D7voFQlxlZPqGR0StBH8InDeI9lccdW0a08gSy/fKwLWKeNbGpjhQ5dZoEvC6vf7CneRJEXcE/Oba9/0qTNgg+eu8Y/IWXmGw/gwZGyRbM+oqRvl10z86LWPIafVo74sCqymZpXS5uSOSkN8SV/UX0nY/aiU2DVMm8l7ziciT7+UVquul5oScEYkqFceugZJlbfDHqHRYijHhNEk6UEMMvn33rzxgu3+6YyvlmzwyuSEtCdb9yriVH6kmUhw55LwVPZAXZIVrjNJkflxYJBYoCI8rZhK0lA+0ztuKSFJ659naF9n8OL7V669cOm/B1HubAz8Wk4X8LXy30onVpII0vhs3NCJXoCHCJprcqHxV+gopXsj/zS/etydkh0AYaYSbJCge/hFAQA3kBdfCCTl6LSTV18f9lWtQMpJHBc8TzHOxn4v9/7XYTa0tycz2FGaISVoUF2q/8HBPQ/rgG7MOfPxsI7BjGO3tB5f+xXhbeUjF/szc7D9D59IhpaSgfpYz9scZ7gd5jw83Iv6zr3v/L0cveMuoxrrKdUmzHS0413+kXWhN8hpK5CBdStK+QYudHihrpnQTLnk+9Hzof86Q/IsMHQr6qPpxpUSiaAtX6jwj+LWMwbQsYDGxWP7ZH/FD+2QatQK9xutHZuHoZgOsDI0gQxSfaqOujamgQ7mSAicNGt8Fng0KM0bCEyGCUbxtuX2E7UaLfrmTGv+6Yup00GzUZtMMsqpoXtRbFeLxPVo1il6BBZ04IoNuvIs0k0uVT97BHcx0+w7NbxU+1eAb5v5CaoR1tFTkYEPh6yv434Cof05BadEwJQbbmMBndRFvH0kMW4ZbbDDrjMu+EEOzkQwd5g4YJ4ZALqSDdcYLZkMtqIaUqTFkFkFSfg8FuNhwxto3sWzCKJ0MwX16KAkeNqdKOe1mU6HdCcKGd9DkG54UA5RsDHiEOVIg+pJps1qcKxKAAvBTt1KaYyuMrJ6pxW8Ah6N+BMBihZdiSYTTNjOLYKXLMRWqPugc1Zs4Sk/tYrFSGSztPETbilW8dfQx4CWigLcZuMx/nxjvqj/Whwe93/zNPFn7y59NhpfewTZSHeX4F8HDxIyH+CxAHCzb1pW801ErKYcgvBiDnXHIsac09Voe3idg7I655mrtFke1pF8u9QQRLMUa4wjRJk3jzJWB2qXIDif3zgJymTHOO/hfjY0TjaHAD1NJmZtXALVH5vRmOt3VbsBRCwP7jbpYauh8KJURhm8BytLOUElCgtB2x9ABJeO/AeOiJZWAsrXEr8eLlLwj3WoYXvonLRatqQ6krUcweZS5xdx3OdnylZwX3w7QKNv64eqV2nlqyuG8/hfSjYJKWvrOrncyxlHtTcl/g0gip68jCmvDk5PMlSOUM+CkUbl0SmGV3Htb7L4M8bvDbCCSI91DLgJl7GMFKKDdhnYdu84o8/u2ObZTVgNyMSW3vEX1gs/ZWSNKJAtEwfg2Qr8Bg/oKdBtYL3TTpLN8CulyQg4oF6twUxgaq99JfOl2QgyOQ1nHLtZuV30ATXrv/JPy6odasTNSHBv9c7q1HW6LYbMu9fu811L5LML5T9CeysLITwvbSSQl8wnkOKynVB8acQzrgWMTbCbzDgmYCy7kkSN6sbwiEjDCDEBxvBoej7Eu3EQrpHfFGJPOalK2/zmutnN8AuQr/qTlBZ1XVj4fej70v2noJ0ynrMKTBWcX2H48r5c8/ybkc6LnRM+JnhM9J3pO9JzoOdFzoudEz4meEz0nek70nOg50XOi50TPiZ4TPSf6H0s09VOHBdvPvsWs3rDY7n1iENvknaww93t7Llm/2fQFzavJ7puxlwjGK2QZU13Opm28tPnuaN8nR6sW+a51inxM7HB4zvSyDg//Ni2Mw4avpj/o7rD1y/+SKWNxvptPvvX476FDGclPr7feaF315Pru3xd0vv3k2meRf/1bT66X7I4peHI9+I2j+gnhW0XHS8KfXP84Z031x0+Zv2/HfKC2xEKytcXrNYpONcsyK7mebC7uHl0itOiOASuIAsMGCMp/wmP72ZQ7B77jN/dRnITaOSHyj6EaGodmG7ms+drQwaWtEJharQVkmZql8x131tVkAd7E+KfS/mSbWMLT/wCVZzWsI3Iu1DaHy79eAUvHjkstWeHMGNsl9gn2YV44o+tkBFmbwpDCnucpNu48XOZj8rr9tNc0G62Ixct42zmClbBCFFeJ9CTB0vHbLnvJzBhhueL6USD07vBgnS3oNH3E3ynwD8r35GUCbxt1rL5ieb30iybSvbURF+mTJX7IP0ez1uonuWym/mPhxMf1XIZy7L3hqe+06gunvuMqgviTD0JdWBo9SzPuUZdnnQiyTRzhpph9bFrDEZLhiLN1I0NXxem2NCvMzcpQYlen2omZs0fGya3VUG06KnuMrkWv47qi+R5E7sWhZJjYB+UASGfdMduc/uO2WBG46LF+KnaZFZCMnU59LziZ43GMXRN9q5W1G/8Fa/w7TpdlALAO9HyVuNNxnMbZgy8Wd2CPRBMegCQrvCJXX7cLlq4U9MBX8rjMnNZtjnchTvTR14iunPb4lAHKSrk+evGoK4DHesbP0SzOAnwDDHQmgwizqh7EuwDzABzgyrtaU6EdUi/qCcwH/B9bK/w8fZVmRFjP+wFV2KkmVsJPqljvatxOx1N3OvObJH0Xev0rvhDeogztF5F4mFMqInwsiHEwWG+WRmOFlONY/4lO9YOemgcCkitNYSxcRSusjWPwYZpUpFpvDRO/i2NnXJCLuLRCQ1dFUozUSozIvDBCbC9BV0s6/thqoEvQisorqj3kC7dGq9bDc9dE32hlRYUsEIH/DJ0X4iaFLrSEeC0F2BkyksQgfOUHgwo/03RFfqkh7hKT7XVKX0RqMSTFW7uicoDXGuq6l6Z375T8vszQcv1G5b690xEFx03O+qrlQiVy4I7G3KRcwmBk6OZIMtou1v5GJ2y6uYsmGh/Pii3iHvi0OHNYSZIceItc310C4Hm6aKijhHloQF3ZXnRlRAN9ZpYMk8wt8Xqc7aGBdnVqLz/7TBDLiAXTYepTQTIdsCo6Q7fnd0eXRxX4lLR7V3v6TsSV1WZURq6PZdXlMUXBNyTbPld5uH6v6k0zSsffydBdIbl6ZOgMisRT0m+TRpwX/HJrdLtMf/miX0TbIv1G0HnXicfcQzSewoS1JLLa62dUY8GwlGCV4c6UWJoqI5NkhhfOxIqCm2FGVybhSk6e50y10oY/eCOxWnqpe7QVxASzvfKYebo7Jbz0OH9k3CG7oGpFJ8RWHOOJhtutm0JQgTl0Enx5pF4haM+84D86RzrDRfHNjfj0pdMJZXKrUQPXari2a0jl7MXFWiafaayJ5DPnA+sjInpYhH68dAk5v7tsjWCmhAsZ3MTgRvbWKrrcPH6Az7L6rCoySTU3HNVLkm+0EsV3mLkn/LDRp8HgIh6mGGz3nqmiiVL4qwI0cHMe3acATwTfwNrO/TBlbo9yU9VrVI4Qv9p67gPYhB8CQW+SNJ1xEa6LUSeXtntVA4t8d9V/nW4UjjbZBPnuZ4Mlcs2czATH7lJjHKSH2j9p62T2JbqKwOOWj42fTqfQ/SIRS8am4Pb3+ARo77U2WS+vtAbZUt+SZl2KIiy+ljBnQf1NvHTZ4x2xZ/dLVxAzYw68C+klfXEU3BlPcU5BqcFnpJ46V8PuUmECieR61BBRb10KgDGh4MCZef6au52GC/ey2PPRvbRvZBUFqjCXq9gzYZPx1hiTl43GzkV0X6IPiVhqjmUbows2QHFaTqPBgmlvj/fOAotwyMgeNg7sxQRL02u4yg3k9YrkfZeU6n7y2mBkdK1ViWfH9ZGxYN50LRgc2+oe04g5Q7mY2x1l5pghoRFsxYZ+yCfE4yhGes62nJv+B2ZQHKx9XNZwDWxauuqBK7c+C42W/NQYDomLn/q+Nv6cM1xj4PclLnRZlKcIhHMzDJZai2HmBwxmn74s7A7xNqfxK7Q+hbNlChDufmBw2eqWJ4t7n+GdvMqpbcPxKpv7hf2piGwXpJZxz6C8IXKtv/njSPMryg72ex8+rjCNvv1ZY+fxrXnX6Y7DlLAIK2sESxPCmFIYWaT7bmnN93Ad7XIPQUDehCbKjxir8CwgksHw6GuPYYxCeq0KzXuhjO1RYb3EUd9QVrM08mqgO1oE707ydPrLJpfrGz4MpH0azXslWMbMuCKWV6HqkjHX4H/ljIfvmHZluowdSm5LmHCvF9M/OouvBochL5QzcU0WuFAsF3+bDb3YBBvak05EJHNuGRbmrBgDT1VRY4D3WIxiSVEM4Ytq6pyFvI2qVmzF6ScL45Gtj1b2YBWb3Gx9xyrl36Jbb/xdCZm3Kh4pAh9byT1Cp3gQst65MRESqlRMytwZ42YFshOKg5Zr8F3gh37kXlYwKu9yKPZVT1A1XwQ2UGM42UgLsF5simG0fJyh25QpUM89GREUy8Y5W8iFfcmlI+qptPrrA3q6LvYn9GpRX/192fabI0jFlem0xC8P66qRYpiUL/MKIKFSVfbjAv90flxYkYDhI7tjroskMD/pYhMabpbIP0IZBO1hzO5Tdqz8oWOtGKx364R0WksmzB+pGhnMBBFfdN/s+ejOmeenfvBBwRzazulkolXMfJwezt9y96spr11EH0gJB1Pe1Vuo708LN56sfayMfGM9H/Y8ha8AuTCiVB95IuH2mcMlC5moxwrFMW71H5pTmMmbEIZQhhkAuciqa74foM5wi1CdSYMf0S0l/kgtOewmseIAIE1NrR+KZeUYv5bOWFu9RHQUe8QEmKvYfOQ32ziQTLVJNObj0RzDaPcRG4x4xlMOFjgtRZAN1pCyGLdfkdukw1EK2ztz0eKwWyycCNDKxRpw2minhXthz14D07xwD28aeYUM37+sWz716xMHsNoOQlb7bO1pouatWJe3sD9Maw0lzh8sVbZiqYWkdmOcVuW96reweH/IUhQbg9MgWQs6XZiQq6Jj6sfhoj4JwkF3vVlmTQOp1tYdBxFPfvGR1Sn8qKYzT5erhj0BGgbkymxvrvt8j162xKltf1NLBA4V1G0/Vq6qlH/0OJrKg+Oc8/dPhDupI8POEGc+uqiEcpuj1F83+aNUv+Rwr5vrRr6WMI8k8+NyhrTemD7lUqLeaHPYoGoVmH+6Nm9NtWfa8CVeMseksoWzbB90eY0u3nf+kablW7h6SemGD6Bf3cXCmAB8XTSwFuW4c07msGHr0N1OKHiP/mqWoXOlJH7JNL7pEXh8mT1VZGUJ2XXvc6kxbPesHhaizi77ZrOmvu+6bcw5hWojka7ImRbFQdCsEGpjUmxW5hfmLqmlS6k4Pucjaw/jDcGMjYKPr3IxkLOxYjdq9OFP87tVn0qoW3OebhlaGBJODUcfXerUr3xx1t4YThYuYaH0pvUEYulxVifbNECDZ0QE3/KKs/X66Hbh2OVDN5Q6iXgPceTRfHY08c0KN8DWto+1/MxSFo7E6GvlmMLRNXzQ7W1sEpzwuxXv+XhHeVRW58lLU+hk02U/d+P3+MX+yH1nS6uzWmDiWq9narQyDTKwwZVbGK9ty7SJRjOtg2zLHTltye7GNbjkhHuKgtjgJ4yvOk0naUPfi9e2F3Mtq6ZK+Ka2Kg+34yXMIQoO6QjUfOdY5TKfh3SQjIFGde1kZeQZZ9+rhYaCz/jA8qdI9yP4XLeMnUKdyo2XjKXSCFZl2Z4Yzppq/fezJYyOm6LEMA9ry7nuRdJSJTSNs0LU71h9rUkoqKh6O7orqIJYrWjKP93ee7jc915Z3jHVbnJeVbZqn/4+PiXUa6U2cklKt608mKAbN3ZXMdymxT6Ndg3jtplCSV/qzXIny9XUlG3mtX6UEFynZijloJNhtCmU2pBvW31fRTJfivRCle/HwgyFkiaDiOt6ElIe6+NU39WKCoj8EXw6JBXr8Tt0b2fe6Ro+eKOtK7ThrG3hqs/4plaWi+1Td8O3yN0CQTVygq0DtOAOeLFtoj6ZbOpm5+fVdsUr6KqCe5FnqMZenLVXIlw03YHkZr8ir1lTg/NZR4VdHWFjWOOmLFTG0uG617U+YfBQC854AifzQ5pSVED+UbmY+aSJiuPXV2ePJrbZXFmvcLQH26SWf7h7V1NruazJchdpm/WqzSi8aYsMM4kBW0O2PIzARRTdgU/aq/tr/dM/c1TBDDXVEqSoT0fILFVggM7TwrWN9S3b2+cV8LQTGypCc6Yno/eV+iAU9dcDzBEK7nVuNu9po/Yf7/D+TftY1z1qm5XioA/bAORVTvWfmzdt/aDi/S+//j9QSwMEFAACAAgAT3pmSzeoczFKAAAAawAAABsAAAB1bml2ZXJzYWwvdW5pdmVyc2FsLnBuZy54bWyzsa/IzVEoSy0qzszPs1Uy1DNQsrfj5bIpKEoty0wtV6gAigEFIUBJoRLINUJwyzNTSjJAKizNEIIZqZnpGSW2ShaW5nBBfaCZAFBLAQIAABQAAgAIALxxsUipAcR2+wIAALAIAAAUAAAAAAAAAAEAAAAAAAAAAAB1bml2ZXJzYWwvcGxheWVyLnhtbFBLAQIAABQAAgAIAE56Zkux5PJ53AQAAGkSAAAdAAAAAAAAAAEAAAAAAC0DAAB1bml2ZXJzYWwvY29tbW9uX21lc3NhZ2VzLmxuZ1BLAQIAABQAAgAIAE56ZktFeVL1LwQAAG4SAAAnAAAAAAAAAAEAAAAAAEQIAAB1bml2ZXJzYWwvZmxhc2hfcHVibGlzaGluZ19zZXR0aW5ncy54bWxQSwECAAAUAAIACABOemZLhgQxNc4CAAB6CgAAIQAAAAAAAAABAAAAAAC4DAAAdW5pdmVyc2FsL2ZsYXNoX3NraW5fc2V0dGluZ3MueG1sUEsBAgAAFAACAAgATnpmS2F7O8kaBAAA/xEAACYAAAAAAAAAAQAAAAAAxQ8AAHVuaXZlcnNhbC9odG1sX3B1Ymxpc2hpbmdfc2V0dGluZ3MueG1sUEsBAgAAFAACAAgATnpmS2lqk/yEAQAA/gUAAB8AAAAAAAAAAQAAAAAAIxQAAHVuaXZlcnNhbC9odG1sX3NraW5fc2V0dGluZ3MuanNQSwECAAAUAAIACABPemZLGpWfPpYwAADDYQAAFwAAAAAAAAAAAAAAAADkFQAAdW5pdmVyc2FsL3VuaXZlcnNhbC5wbmdQSwECAAAUAAIACABPemZLN6hzMUoAAABrAAAAGwAAAAAAAAABAAAAAACvRgAAdW5pdmVyc2FsL3VuaXZlcnNhbC5wbmcueG1sUEsFBgAAAAAIAAgAYAIAADJHAAAAAA=="/>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InfraTrial_Tech_11.6.2017_2_final"/>
  <p:tag name="ISPRING_RESOURCE_PATHS_HASH_PRESENTER" val="3ad67dedb162cc5f7311331b86e9b8a8206d9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04"/>
  <p:tag name="ISPRING_SLIDE_ID_2" val="{4835E768-2128-451D-AA22-D4BA33E3891D}"/>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3.342"/>
  <p:tag name="ISPRING_CUSTOM_TIMING_USED" val="1"/>
  <p:tag name="ISPRING_SLIDE_ID_2" val="{D874E02D-C93F-4E8A-993D-B310ACF5A42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892"/>
  <p:tag name="ISPRING_SLIDE_ID_2" val="{E3F78B7D-BE32-48AF-856B-84B174F6A0B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73"/>
  <p:tag name="ISPRING_SLIDE_ID_2" val="{57F0C0F9-10FF-42D5-B9A8-82C53356E692}"/>
</p:tagLst>
</file>

<file path=ppt/theme/theme1.xml><?xml version="1.0" encoding="utf-8"?>
<a:theme xmlns:a="http://schemas.openxmlformats.org/drawingml/2006/main" name="Basic-Logo-long">
  <a:themeElements>
    <a:clrScheme name="RIDE Blue+Green">
      <a:dk1>
        <a:sysClr val="windowText" lastClr="000000"/>
      </a:dk1>
      <a:lt1>
        <a:sysClr val="window" lastClr="FFFFFF"/>
      </a:lt1>
      <a:dk2>
        <a:srgbClr val="1C5F8A"/>
      </a:dk2>
      <a:lt2>
        <a:srgbClr val="D1E6F3"/>
      </a:lt2>
      <a:accent1>
        <a:srgbClr val="008ABE"/>
      </a:accent1>
      <a:accent2>
        <a:srgbClr val="86ABC1"/>
      </a:accent2>
      <a:accent3>
        <a:srgbClr val="1C5F8A"/>
      </a:accent3>
      <a:accent4>
        <a:srgbClr val="74CDAB"/>
      </a:accent4>
      <a:accent5>
        <a:srgbClr val="195186"/>
      </a:accent5>
      <a:accent6>
        <a:srgbClr val="99D0E5"/>
      </a:accent6>
      <a:hlink>
        <a:srgbClr val="74CDAB"/>
      </a:hlink>
      <a:folHlink>
        <a:srgbClr val="86AB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c-Logo-long.pptx" id="{436708BE-0F74-43DC-92DD-9BB0AAA4C109}" vid="{7258EDDC-A70B-4799-9E24-1F42D16A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5" ma:contentTypeDescription="Create a new document." ma:contentTypeScope="" ma:versionID="70029cefd3c183bbf17966cc35c8842d">
  <xsd:schema xmlns:xsd="http://www.w3.org/2001/XMLSchema" xmlns:xs="http://www.w3.org/2001/XMLSchema" xmlns:p="http://schemas.microsoft.com/office/2006/metadata/properties" xmlns:ns1="http://schemas.microsoft.com/sharepoint/v3" xmlns:ns2="fb4ce569-0273-4228-9157-33b14876d013" xmlns:ns3="c4299c90-8e27-4a10-b1a7-3351ffbbf408" targetNamespace="http://schemas.microsoft.com/office/2006/metadata/properties" ma:root="true" ma:fieldsID="025c20586872d5fbb3b702579994cf10" ns1:_="" ns2:_="" ns3:_="">
    <xsd:import namespace="http://schemas.microsoft.com/sharepoint/v3"/>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Zalk, Jodie (DESE)</DisplayName>
        <AccountId>18</AccountId>
        <AccountType/>
      </UserInfo>
      <UserInfo>
        <DisplayName>Kelley, R. Scott (DESE)</DisplayName>
        <AccountId>23</AccountId>
        <AccountType/>
      </UserInfo>
      <UserInfo>
        <DisplayName>Cullen, Shannon (DESE)</DisplayName>
        <AccountId>17</AccountId>
        <AccountType/>
      </UserInfo>
    </SharedWithUsers>
    <_ip_UnifiedCompliancePolicyUIAction xmlns="http://schemas.microsoft.com/sharepoint/v3" xsi:nil="true"/>
    <_ip_UnifiedCompliancePolicyProperties xmlns="http://schemas.microsoft.com/sharepoint/v3" xsi:nil="true"/>
    <_Flow_SignoffStatus xmlns="c4299c90-8e27-4a10-b1a7-3351ffbbf408" xsi:nil="true"/>
  </documentManagement>
</p:properties>
</file>

<file path=customXml/itemProps1.xml><?xml version="1.0" encoding="utf-8"?>
<ds:datastoreItem xmlns:ds="http://schemas.openxmlformats.org/officeDocument/2006/customXml" ds:itemID="{C00EDBBE-217A-42B0-8EA0-DE4713CF9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c4299c90-8e27-4a10-b1a7-3351ffbbf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CE1800-A062-4C19-8403-0E4A59005730}">
  <ds:schemaRefs>
    <ds:schemaRef ds:uri="http://schemas.microsoft.com/sharepoint/v3/contenttype/forms"/>
  </ds:schemaRefs>
</ds:datastoreItem>
</file>

<file path=customXml/itemProps3.xml><?xml version="1.0" encoding="utf-8"?>
<ds:datastoreItem xmlns:ds="http://schemas.openxmlformats.org/officeDocument/2006/customXml" ds:itemID="{E4197810-C08B-4C80-85C7-AF8B32C641DD}">
  <ds:schemaRefs>
    <ds:schemaRef ds:uri="http://purl.org/dc/dcmitype/"/>
    <ds:schemaRef ds:uri="fb4ce569-0273-4228-9157-33b14876d013"/>
    <ds:schemaRef ds:uri="http://www.w3.org/XML/1998/namespace"/>
    <ds:schemaRef ds:uri="http://purl.org/dc/terms/"/>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c4299c90-8e27-4a10-b1a7-3351ffbbf40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Basic-Logo-long</Template>
  <TotalTime>109</TotalTime>
  <Words>958</Words>
  <Application>Microsoft Office PowerPoint</Application>
  <PresentationFormat>Custom</PresentationFormat>
  <Paragraphs>110</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Segoe UI</vt:lpstr>
      <vt:lpstr>Basic-Logo-long</vt:lpstr>
      <vt:lpstr>PearsonAccess Next Dashboards</vt:lpstr>
      <vt:lpstr>Topics</vt:lpstr>
      <vt:lpstr>Dashboard Introduction</vt:lpstr>
      <vt:lpstr>Dashboard Roles</vt:lpstr>
      <vt:lpstr>Accessing the Dashboards</vt:lpstr>
      <vt:lpstr>Dashboard Home Page</vt:lpstr>
      <vt:lpstr>Dashboard Home Page</vt:lpstr>
      <vt:lpstr>Dashboard Home Page – Session Status Dashboards</vt:lpstr>
      <vt:lpstr>Dashboard Home Page – Student Test Status Dashboard</vt:lpstr>
      <vt:lpstr>Dashboard Home Page – Test Status - Online </vt:lpstr>
      <vt:lpstr>Dashboard User Settings</vt:lpstr>
      <vt:lpstr>Dashboard User Settings</vt:lpstr>
      <vt:lpstr>Dashboard User Settings</vt:lpstr>
      <vt:lpstr>Dashboard User Settings</vt:lpstr>
      <vt:lpstr>Dashboard User Settings - Columns</vt:lpstr>
      <vt:lpstr>Dashboard User Settings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InfraTrial_Tech_11.6.2017_2_final</dc:title>
  <dc:creator>Dahn, LeAnn E</dc:creator>
  <cp:lastModifiedBy>Keith, Kamlyn</cp:lastModifiedBy>
  <cp:revision>8</cp:revision>
  <dcterms:created xsi:type="dcterms:W3CDTF">2016-10-28T00:45:12Z</dcterms:created>
  <dcterms:modified xsi:type="dcterms:W3CDTF">2022-03-10T19:37:28Z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ies>
</file>