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2"/>
  </p:notesMasterIdLst>
  <p:handoutMasterIdLst>
    <p:handoutMasterId r:id="rId13"/>
  </p:handoutMasterIdLst>
  <p:sldIdLst>
    <p:sldId id="256" r:id="rId5"/>
    <p:sldId id="257" r:id="rId6"/>
    <p:sldId id="266" r:id="rId7"/>
    <p:sldId id="268" r:id="rId8"/>
    <p:sldId id="269" r:id="rId9"/>
    <p:sldId id="272" r:id="rId10"/>
    <p:sldId id="265" r:id="rId11"/>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1" name="Dahn, LeAnn E" initials="LED" lastIdx="56" clrIdx="1"/>
  <p:cmAuthor id="2" name="Bree Gunter" initials="BG" lastIdx="1" clrIdx="2"/>
  <p:cmAuthor id="3" name="Tompkins, Andrea" initials="TA" lastIdx="6" clrIdx="3">
    <p:extLst>
      <p:ext uri="{19B8F6BF-5375-455C-9EA6-DF929625EA0E}">
        <p15:presenceInfo xmlns:p15="http://schemas.microsoft.com/office/powerpoint/2012/main" userId="S::andrea.tompkins@pearson.com::6ae2736e-5b24-4af4-98bc-79ca7a9e3fa8" providerId="AD"/>
      </p:ext>
    </p:extLst>
  </p:cmAuthor>
  <p:cmAuthor id="4" name="Keith, Kamlyn" initials="KK" lastIdx="3" clrIdx="4">
    <p:extLst>
      <p:ext uri="{19B8F6BF-5375-455C-9EA6-DF929625EA0E}">
        <p15:presenceInfo xmlns:p15="http://schemas.microsoft.com/office/powerpoint/2012/main" userId="S::Kamlyn.Keith@ride.ri.gov::157f0e2b-d93c-4506-a378-e310c4c2c707" providerId="AD"/>
      </p:ext>
    </p:extLst>
  </p:cmAuthor>
  <p:cmAuthor id="5" name="Swantz, Scott" initials="SS" lastIdx="1" clrIdx="5">
    <p:extLst>
      <p:ext uri="{19B8F6BF-5375-455C-9EA6-DF929625EA0E}">
        <p15:presenceInfo xmlns:p15="http://schemas.microsoft.com/office/powerpoint/2012/main" userId="S::scott.swantz@pearson.com::0eab0cda-ad66-44c5-9531-d56fd9c662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8" autoAdjust="0"/>
    <p:restoredTop sz="66419" autoAdjust="0"/>
  </p:normalViewPr>
  <p:slideViewPr>
    <p:cSldViewPr snapToGrid="0">
      <p:cViewPr varScale="1">
        <p:scale>
          <a:sx n="50" d="100"/>
          <a:sy n="50" d="100"/>
        </p:scale>
        <p:origin x="1458" y="54"/>
      </p:cViewPr>
      <p:guideLst>
        <p:guide orient="horz" pos="2448"/>
        <p:guide pos="3168"/>
      </p:guideLst>
    </p:cSldViewPr>
  </p:slideViewPr>
  <p:notesTextViewPr>
    <p:cViewPr>
      <p:scale>
        <a:sx n="1" d="1"/>
        <a:sy n="1" d="1"/>
      </p:scale>
      <p:origin x="0" y="0"/>
    </p:cViewPr>
  </p:notesTextViewPr>
  <p:notesViewPr>
    <p:cSldViewPr snapToGrid="0">
      <p:cViewPr varScale="1">
        <p:scale>
          <a:sx n="74" d="100"/>
          <a:sy n="74" d="100"/>
        </p:scale>
        <p:origin x="31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2/23/2022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dirty="0"/>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2/23/2022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dirty="0"/>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upport.assessment.pearson.com/display/PAsup/Manage+Student+or+Group+Test+Assignmen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upport.assessment.pearson.com/display/PAsup/Create+an+Online+Test+Sess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training module for resolving an incorrect accommodation when the student is actively testing. This training module describes the necessary steps to resolve an incorrect accommodation after a student has already begun testing.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module is not applicable for paper-based testing.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procedure applies only to the following accommodations that require a special accommodated CBT form: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Assistive Technology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Screen Reader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Text-to-Speech</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Spanish Edition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Human Read Aloud or Human Signer (if a special </a:t>
            </a:r>
            <a:r>
              <a:rPr lang="en-US" sz="1200" kern="1200" dirty="0" err="1">
                <a:solidFill>
                  <a:schemeClr val="tx1"/>
                </a:solidFill>
                <a:effectLst/>
                <a:latin typeface="+mn-lt"/>
                <a:ea typeface="+mn-ea"/>
                <a:cs typeface="+mn-cs"/>
              </a:rPr>
              <a:t>PearsonAccess</a:t>
            </a:r>
            <a:r>
              <a:rPr lang="en-US" sz="1200" kern="1200" baseline="30000" dirty="0" err="1">
                <a:solidFill>
                  <a:schemeClr val="tx1"/>
                </a:solidFill>
                <a:effectLst/>
                <a:latin typeface="+mn-lt"/>
                <a:ea typeface="+mn-ea"/>
                <a:cs typeface="+mn-cs"/>
              </a:rPr>
              <a:t>next</a:t>
            </a:r>
            <a:r>
              <a:rPr lang="en-US" sz="1200" kern="1200" dirty="0">
                <a:solidFill>
                  <a:schemeClr val="tx1"/>
                </a:solidFill>
                <a:effectLst/>
                <a:latin typeface="+mn-lt"/>
                <a:ea typeface="+mn-ea"/>
                <a:cs typeface="+mn-cs"/>
              </a:rPr>
              <a:t> Session was not created)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Alternative Background and Font Color, Answer Masking, and Spell-Checker accommodations and accessibility features; a student can log out of TestNav and the PNP can be updated in the </a:t>
            </a:r>
            <a:r>
              <a:rPr lang="en-US" sz="1200" i="1" kern="1200" dirty="0">
                <a:solidFill>
                  <a:schemeClr val="tx1"/>
                </a:solidFill>
                <a:effectLst/>
                <a:latin typeface="+mn-lt"/>
                <a:ea typeface="+mn-ea"/>
                <a:cs typeface="+mn-cs"/>
              </a:rPr>
              <a:t>Manage Student Tests</a:t>
            </a:r>
            <a:r>
              <a:rPr lang="en-US" sz="1200" kern="1200" dirty="0">
                <a:solidFill>
                  <a:schemeClr val="tx1"/>
                </a:solidFill>
                <a:effectLst/>
                <a:latin typeface="+mn-lt"/>
                <a:ea typeface="+mn-ea"/>
                <a:cs typeface="+mn-cs"/>
              </a:rPr>
              <a:t> task by the test administrator. When the student logs back into TestNav, the accommodation or accessibility feature will be available.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dirty="0"/>
          </a:p>
        </p:txBody>
      </p:sp>
    </p:spTree>
    <p:extLst>
      <p:ext uri="{BB962C8B-B14F-4D97-AF65-F5344CB8AC3E}">
        <p14:creationId xmlns:p14="http://schemas.microsoft.com/office/powerpoint/2010/main" val="407814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cover the topics listed on this slide in this training module.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end of this module, you will understand the steps needed to assign students the correct accommodation after they started testing. If students have not started testing yet, instead refer to the SR/PNP module for the simple steps to update a student’s PNP.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a:t>
            </a:fld>
            <a:endParaRPr lang="en-US" dirty="0"/>
          </a:p>
        </p:txBody>
      </p:sp>
    </p:spTree>
    <p:extLst>
      <p:ext uri="{BB962C8B-B14F-4D97-AF65-F5344CB8AC3E}">
        <p14:creationId xmlns:p14="http://schemas.microsoft.com/office/powerpoint/2010/main" val="405678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take a moment to pause the module so that you can read the definitions of the different components of the process to resolve an incorrect accommodation during testing. The pause button is located on the bottom, left-hand side of the screen.</a:t>
            </a: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dirty="0"/>
          </a:p>
        </p:txBody>
      </p:sp>
    </p:spTree>
    <p:extLst>
      <p:ext uri="{BB962C8B-B14F-4D97-AF65-F5344CB8AC3E}">
        <p14:creationId xmlns:p14="http://schemas.microsoft.com/office/powerpoint/2010/main" val="57307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student has begun testing and notified the test administrator that they do not have the correct accommodation (for example, a student began testing without Text-to-Speech), these steps will need to be followed:</a:t>
            </a:r>
          </a:p>
          <a:p>
            <a:pPr marL="342900" lvl="0" indent="-342900">
              <a:spcBef>
                <a:spcPts val="0"/>
              </a:spcBef>
              <a:spcAft>
                <a:spcPts val="0"/>
              </a:spcAft>
              <a:buFont typeface="+mj-lt"/>
              <a:buAutoNum type="arabicPeriod"/>
            </a:pPr>
            <a:r>
              <a:rPr lang="en-US" sz="1200" dirty="0"/>
              <a:t>If one of the following incorrect accommodations (human read-aloud or human signer, text to speech, screen reader, or assistive technology) is discovered after the student has started testing, the test administrator should ask the student to exit the test using the User Icon on the top, right-hand side of the TestNav screen.</a:t>
            </a:r>
          </a:p>
          <a:p>
            <a:pPr marL="342900" lvl="0" indent="-342900">
              <a:spcBef>
                <a:spcPts val="0"/>
              </a:spcBef>
              <a:spcAft>
                <a:spcPts val="0"/>
              </a:spcAft>
              <a:buFont typeface="+mj-lt"/>
              <a:buAutoNum type="arabicPeriod"/>
            </a:pPr>
            <a:r>
              <a:rPr lang="en-US" sz="1200" dirty="0"/>
              <a:t>The test coordinator should contact RIDE to report the irregularity and for RIDE to void that test (both sessions) and assign a new test to the student. </a:t>
            </a:r>
          </a:p>
          <a:p>
            <a:pPr marL="342900" lvl="0" indent="-342900">
              <a:spcBef>
                <a:spcPts val="0"/>
              </a:spcBef>
              <a:spcAft>
                <a:spcPts val="0"/>
              </a:spcAft>
              <a:buFont typeface="+mj-lt"/>
              <a:buAutoNum type="arabicPeriod"/>
            </a:pPr>
            <a:r>
              <a:rPr lang="en-US" sz="1200" dirty="0"/>
              <a:t>Once the test is marked void, the test coordinator must then update the student’s PNP accordingly with the correct accommodation or feature selected </a:t>
            </a:r>
            <a:r>
              <a:rPr lang="en-US" sz="1200" kern="1200" dirty="0">
                <a:solidFill>
                  <a:schemeClr val="tx1"/>
                </a:solidFill>
                <a:effectLst/>
                <a:latin typeface="+mn-lt"/>
                <a:ea typeface="+mn-ea"/>
                <a:cs typeface="+mn-cs"/>
              </a:rPr>
              <a:t>on the </a:t>
            </a:r>
            <a:r>
              <a:rPr lang="en-US" sz="1200" u="sng" kern="1200" dirty="0">
                <a:solidFill>
                  <a:schemeClr val="tx1"/>
                </a:solidFill>
                <a:effectLst/>
                <a:latin typeface="+mn-lt"/>
                <a:ea typeface="+mn-ea"/>
                <a:cs typeface="+mn-cs"/>
                <a:hlinkClick r:id="rId3"/>
              </a:rPr>
              <a:t>Manage Student Tests Screen</a:t>
            </a:r>
            <a:r>
              <a:rPr lang="en-US" sz="1200" kern="1200" dirty="0">
                <a:solidFill>
                  <a:schemeClr val="tx1"/>
                </a:solidFill>
                <a:effectLst/>
                <a:latin typeface="+mn-lt"/>
                <a:ea typeface="+mn-ea"/>
                <a:cs typeface="+mn-cs"/>
              </a:rPr>
              <a:t>. </a:t>
            </a:r>
          </a:p>
          <a:p>
            <a:pPr marL="342900" lvl="0" indent="-342900">
              <a:spcBef>
                <a:spcPts val="0"/>
              </a:spcBef>
              <a:spcAft>
                <a:spcPts val="0"/>
              </a:spcAft>
              <a:buFont typeface="+mj-lt"/>
              <a:buAutoNum type="arabicPeriod"/>
            </a:pPr>
            <a:r>
              <a:rPr lang="en-US" sz="1200" kern="1200" dirty="0">
                <a:solidFill>
                  <a:schemeClr val="tx1"/>
                </a:solidFill>
                <a:effectLst/>
                <a:latin typeface="+mn-lt"/>
                <a:ea typeface="+mn-ea"/>
                <a:cs typeface="+mn-cs"/>
              </a:rPr>
              <a:t>The test coordinator will </a:t>
            </a:r>
            <a:r>
              <a:rPr lang="en-US" sz="1200" u="sng" kern="1200" dirty="0">
                <a:solidFill>
                  <a:schemeClr val="tx1"/>
                </a:solidFill>
                <a:effectLst/>
                <a:latin typeface="+mn-lt"/>
                <a:ea typeface="+mn-ea"/>
                <a:cs typeface="+mn-cs"/>
                <a:hlinkClick r:id="rId4"/>
              </a:rPr>
              <a:t>create a new PearsonAccessNext Session</a:t>
            </a:r>
            <a:r>
              <a:rPr lang="en-US" sz="1200" kern="1200" dirty="0">
                <a:solidFill>
                  <a:schemeClr val="tx1"/>
                </a:solidFill>
                <a:effectLst/>
                <a:latin typeface="+mn-lt"/>
                <a:ea typeface="+mn-ea"/>
                <a:cs typeface="+mn-cs"/>
              </a:rPr>
              <a:t> and place the student in it – ensuring (if applicable) that the PAN Session’s test setting matches the student’s accommodation (e.g., human read aloud, human signer). </a:t>
            </a:r>
          </a:p>
          <a:p>
            <a:pPr marL="342900" lvl="0" indent="-342900">
              <a:spcBef>
                <a:spcPts val="0"/>
              </a:spcBef>
              <a:spcAft>
                <a:spcPts val="0"/>
              </a:spcAft>
              <a:buFont typeface="+mj-lt"/>
              <a:buAutoNum type="arabicPeriod"/>
            </a:pPr>
            <a:r>
              <a:rPr lang="en-US" sz="1200" kern="1200" dirty="0">
                <a:solidFill>
                  <a:schemeClr val="tx1"/>
                </a:solidFill>
                <a:effectLst/>
                <a:latin typeface="+mn-lt"/>
                <a:ea typeface="+mn-ea"/>
                <a:cs typeface="+mn-cs"/>
              </a:rPr>
              <a:t>The test coordinator or test administrator will prepare and start the PAN new Session, and will print a new testing ticket for the student (and, if applicable, a new proctor testing ticket). </a:t>
            </a:r>
          </a:p>
          <a:p>
            <a:pPr marL="342900" lvl="0" indent="-342900">
              <a:spcBef>
                <a:spcPts val="0"/>
              </a:spcBef>
              <a:spcAft>
                <a:spcPts val="0"/>
              </a:spcAft>
              <a:buFont typeface="+mj-lt"/>
              <a:buAutoNum type="arabicPeriod"/>
            </a:pPr>
            <a:r>
              <a:rPr lang="en-US" sz="1200" kern="1200" dirty="0">
                <a:solidFill>
                  <a:schemeClr val="tx1"/>
                </a:solidFill>
                <a:effectLst/>
                <a:latin typeface="+mn-lt"/>
                <a:ea typeface="+mn-ea"/>
                <a:cs typeface="+mn-cs"/>
              </a:rPr>
              <a:t>The student will log into the test using their new student testing ticket. </a:t>
            </a:r>
          </a:p>
          <a:p>
            <a:pPr marL="342900" lvl="0" indent="-342900">
              <a:spcBef>
                <a:spcPts val="0"/>
              </a:spcBef>
              <a:spcAft>
                <a:spcPts val="0"/>
              </a:spcAft>
              <a:buFont typeface="+mj-lt"/>
              <a:buAutoNum type="arabicPeriod"/>
            </a:pPr>
            <a:r>
              <a:rPr lang="en-US" sz="1200" b="0" kern="1200" dirty="0">
                <a:solidFill>
                  <a:schemeClr val="tx1"/>
                </a:solidFill>
                <a:effectLst/>
                <a:latin typeface="+mn-lt"/>
                <a:ea typeface="+mn-ea"/>
                <a:cs typeface="+mn-cs"/>
              </a:rPr>
              <a:t>The test coordinator should follow instructions in the </a:t>
            </a:r>
            <a:r>
              <a:rPr lang="en-US" sz="1200" b="0" i="1" kern="1200" dirty="0">
                <a:solidFill>
                  <a:schemeClr val="tx1"/>
                </a:solidFill>
                <a:effectLst/>
                <a:latin typeface="+mn-lt"/>
                <a:ea typeface="+mn-ea"/>
                <a:cs typeface="+mn-cs"/>
              </a:rPr>
              <a:t>Test Coordinator’s Manual</a:t>
            </a:r>
            <a:r>
              <a:rPr lang="en-US" sz="1200" b="0" kern="1200" dirty="0">
                <a:solidFill>
                  <a:schemeClr val="tx1"/>
                </a:solidFill>
                <a:effectLst/>
                <a:latin typeface="+mn-lt"/>
                <a:ea typeface="+mn-ea"/>
                <a:cs typeface="+mn-cs"/>
              </a:rPr>
              <a:t> on submitting a detailed test irregularity report to RIDE.  Please note that the student’s score may be invalidated for accountability purposes.</a:t>
            </a:r>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dirty="0"/>
          </a:p>
        </p:txBody>
      </p:sp>
    </p:spTree>
    <p:extLst>
      <p:ext uri="{BB962C8B-B14F-4D97-AF65-F5344CB8AC3E}">
        <p14:creationId xmlns:p14="http://schemas.microsoft.com/office/powerpoint/2010/main" val="324047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test coordinator will need to mark the first test complete (that is, the one with the incorrect accommodation). To mark the test complete, locate the student in the </a:t>
            </a:r>
            <a:r>
              <a:rPr lang="en-US" sz="1200" i="1" kern="1200" dirty="0">
                <a:solidFill>
                  <a:schemeClr val="tx1"/>
                </a:solidFill>
                <a:effectLst/>
                <a:latin typeface="+mn-lt"/>
                <a:ea typeface="+mn-ea"/>
                <a:cs typeface="+mn-cs"/>
              </a:rPr>
              <a:t>Students in Sessions</a:t>
            </a:r>
            <a:r>
              <a:rPr lang="en-US" sz="1200" kern="1200" dirty="0">
                <a:solidFill>
                  <a:schemeClr val="tx1"/>
                </a:solidFill>
                <a:effectLst/>
                <a:latin typeface="+mn-lt"/>
                <a:ea typeface="+mn-ea"/>
                <a:cs typeface="+mn-cs"/>
              </a:rPr>
              <a:t> screen and check the box next to the student’s SASID. Go to </a:t>
            </a:r>
            <a:r>
              <a:rPr lang="en-US" sz="1200" i="1" kern="1200" dirty="0">
                <a:solidFill>
                  <a:schemeClr val="tx1"/>
                </a:solidFill>
                <a:effectLst/>
                <a:latin typeface="+mn-lt"/>
                <a:ea typeface="+mn-ea"/>
                <a:cs typeface="+mn-cs"/>
              </a:rPr>
              <a:t>Select Tasks</a:t>
            </a:r>
            <a:r>
              <a:rPr lang="en-US" sz="1200" kern="1200" dirty="0">
                <a:solidFill>
                  <a:schemeClr val="tx1"/>
                </a:solidFill>
                <a:effectLst/>
                <a:latin typeface="+mn-lt"/>
                <a:ea typeface="+mn-ea"/>
                <a:cs typeface="+mn-cs"/>
              </a:rPr>
              <a:t> and check </a:t>
            </a:r>
            <a:r>
              <a:rPr lang="en-US" sz="1200" i="1" kern="1200" dirty="0">
                <a:solidFill>
                  <a:schemeClr val="tx1"/>
                </a:solidFill>
                <a:effectLst/>
                <a:latin typeface="+mn-lt"/>
                <a:ea typeface="+mn-ea"/>
                <a:cs typeface="+mn-cs"/>
              </a:rPr>
              <a:t>Mark Student Tests Complete</a:t>
            </a:r>
            <a:r>
              <a:rPr lang="en-US" sz="1200" kern="1200" dirty="0">
                <a:solidFill>
                  <a:schemeClr val="tx1"/>
                </a:solidFill>
                <a:effectLst/>
                <a:latin typeface="+mn-lt"/>
                <a:ea typeface="+mn-ea"/>
                <a:cs typeface="+mn-cs"/>
              </a:rPr>
              <a:t>. Check the box next to the student’s name. Provide the reason (i.e.., student tested with incorrect accommodation), and then click </a:t>
            </a:r>
            <a:r>
              <a:rPr lang="en-US" sz="1200" i="1" kern="1200" dirty="0">
                <a:solidFill>
                  <a:schemeClr val="tx1"/>
                </a:solidFill>
                <a:effectLst/>
                <a:latin typeface="+mn-lt"/>
                <a:ea typeface="+mn-ea"/>
                <a:cs typeface="+mn-cs"/>
              </a:rPr>
              <a:t>Mark Complete. </a:t>
            </a:r>
            <a:r>
              <a:rPr lang="en-US" sz="1200" kern="1200" dirty="0">
                <a:solidFill>
                  <a:schemeClr val="tx1"/>
                </a:solidFill>
                <a:effectLst/>
                <a:latin typeface="+mn-lt"/>
                <a:ea typeface="+mn-ea"/>
                <a:cs typeface="+mn-cs"/>
              </a:rPr>
              <a:t>When finished, click </a:t>
            </a:r>
            <a:r>
              <a:rPr lang="en-US" sz="1200" i="1" kern="1200" dirty="0">
                <a:solidFill>
                  <a:schemeClr val="tx1"/>
                </a:solidFill>
                <a:effectLst/>
                <a:latin typeface="+mn-lt"/>
                <a:ea typeface="+mn-ea"/>
                <a:cs typeface="+mn-cs"/>
              </a:rPr>
              <a:t>Exit Tasks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5</a:t>
            </a:fld>
            <a:endParaRPr lang="en-US" dirty="0"/>
          </a:p>
        </p:txBody>
      </p:sp>
    </p:spTree>
    <p:extLst>
      <p:ext uri="{BB962C8B-B14F-4D97-AF65-F5344CB8AC3E}">
        <p14:creationId xmlns:p14="http://schemas.microsoft.com/office/powerpoint/2010/main" val="70950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link on the screen provides detailed instructions on how to mark a student’s test complete.</a:t>
            </a:r>
            <a:endParaRPr lang="en-US"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dirty="0"/>
          </a:p>
        </p:txBody>
      </p:sp>
    </p:spTree>
    <p:extLst>
      <p:ext uri="{BB962C8B-B14F-4D97-AF65-F5344CB8AC3E}">
        <p14:creationId xmlns:p14="http://schemas.microsoft.com/office/powerpoint/2010/main" val="69671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concludes the Resolving Incorrect Accommodations During Testing training module. Thank you.</a:t>
            </a: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dirty="0"/>
          </a:p>
        </p:txBody>
      </p:sp>
    </p:spTree>
    <p:extLst>
      <p:ext uri="{BB962C8B-B14F-4D97-AF65-F5344CB8AC3E}">
        <p14:creationId xmlns:p14="http://schemas.microsoft.com/office/powerpoint/2010/main" val="632477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C90401D-5273-4B12-9CC9-54C10950D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321" y="975828"/>
            <a:ext cx="3911581" cy="970959"/>
          </a:xfrm>
          <a:prstGeom prst="rect">
            <a:avLst/>
          </a:prstGeom>
        </p:spPr>
      </p:pic>
    </p:spTree>
    <p:extLst>
      <p:ext uri="{BB962C8B-B14F-4D97-AF65-F5344CB8AC3E}">
        <p14:creationId xmlns:p14="http://schemas.microsoft.com/office/powerpoint/2010/main" val="234759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73631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67276"/>
            <a:ext cx="2168843" cy="65278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67276"/>
            <a:ext cx="6380798" cy="652788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14240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687273" cy="161492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pic>
        <p:nvPicPr>
          <p:cNvPr id="9" name="Picture 8">
            <a:extLst>
              <a:ext uri="{FF2B5EF4-FFF2-40B4-BE49-F238E27FC236}">
                <a16:creationId xmlns:a16="http://schemas.microsoft.com/office/drawing/2014/main" id="{442F2BA4-CE8B-4E4C-95BC-62DE50DBD3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2111" y="1020590"/>
            <a:ext cx="3491535" cy="866693"/>
          </a:xfrm>
          <a:prstGeom prst="rect">
            <a:avLst/>
          </a:prstGeom>
        </p:spPr>
      </p:pic>
    </p:spTree>
    <p:extLst>
      <p:ext uri="{BB962C8B-B14F-4D97-AF65-F5344CB8AC3E}">
        <p14:creationId xmlns:p14="http://schemas.microsoft.com/office/powerpoint/2010/main" val="230497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80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4"/>
            <a:ext cx="4073652" cy="4559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3"/>
            <a:ext cx="4073652" cy="45598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37674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905256" y="2926646"/>
            <a:ext cx="4073652" cy="372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69361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83081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61771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960495" y="829056"/>
            <a:ext cx="5356098" cy="5958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2/23/2022</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118463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solidFill>
            <a:schemeClr val="bg2">
              <a:lumMod val="90000"/>
            </a:schemeClr>
          </a:solidFill>
        </p:spPr>
        <p:txBody>
          <a:bodyPr lIns="457200" tIns="457200"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905256"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20855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5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2/23/2022</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7749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assessment.pearson.com/x/J4D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upport.assessment.pearson.com/x/KoDy"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assessment.pearson.com/x/igQHA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Resolving Incorrect Accommodations During Testing</a:t>
            </a:r>
          </a:p>
        </p:txBody>
      </p:sp>
      <p:sp>
        <p:nvSpPr>
          <p:cNvPr id="3" name="Subtitle 2"/>
          <p:cNvSpPr>
            <a:spLocks noGrp="1"/>
          </p:cNvSpPr>
          <p:nvPr>
            <p:ph type="subTitle" idx="1"/>
          </p:nvPr>
        </p:nvSpPr>
        <p:spPr>
          <a:xfrm>
            <a:off x="905256" y="4901794"/>
            <a:ext cx="8298180" cy="912229"/>
          </a:xfrm>
        </p:spPr>
        <p:txBody>
          <a:bodyPr>
            <a:normAutofit/>
          </a:bodyPr>
          <a:lstStyle/>
          <a:p>
            <a:r>
              <a:rPr lang="en-US" dirty="0"/>
              <a:t>For Computer-Based Testing Only</a:t>
            </a:r>
          </a:p>
        </p:txBody>
      </p:sp>
    </p:spTree>
    <p:extLst>
      <p:ext uri="{BB962C8B-B14F-4D97-AF65-F5344CB8AC3E}">
        <p14:creationId xmlns:p14="http://schemas.microsoft.com/office/powerpoint/2010/main" val="367697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a:bodyPr>
          <a:lstStyle/>
          <a:p>
            <a:r>
              <a:rPr lang="en-US" dirty="0"/>
              <a:t>Glossary</a:t>
            </a:r>
          </a:p>
          <a:p>
            <a:r>
              <a:rPr lang="en-US" dirty="0"/>
              <a:t>Overview</a:t>
            </a:r>
          </a:p>
          <a:p>
            <a:r>
              <a:rPr lang="en-US" dirty="0"/>
              <a:t>Mark Tests Complete</a:t>
            </a:r>
          </a:p>
          <a:p>
            <a:r>
              <a:rPr lang="en-US" dirty="0"/>
              <a:t>Resources</a:t>
            </a:r>
          </a:p>
        </p:txBody>
      </p:sp>
    </p:spTree>
    <p:extLst>
      <p:ext uri="{BB962C8B-B14F-4D97-AF65-F5344CB8AC3E}">
        <p14:creationId xmlns:p14="http://schemas.microsoft.com/office/powerpoint/2010/main" val="5428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idx="1"/>
          </p:nvPr>
        </p:nvSpPr>
        <p:spPr/>
        <p:txBody>
          <a:bodyPr/>
          <a:lstStyle/>
          <a:p>
            <a:r>
              <a:rPr lang="en-US" b="1" dirty="0" err="1"/>
              <a:t>PearsonAccess</a:t>
            </a:r>
            <a:r>
              <a:rPr lang="en-US" b="1" baseline="30000" dirty="0" err="1"/>
              <a:t>next</a:t>
            </a:r>
            <a:r>
              <a:rPr lang="en-US" b="1" baseline="30000" dirty="0"/>
              <a:t> </a:t>
            </a:r>
            <a:r>
              <a:rPr lang="en-US" b="1" dirty="0"/>
              <a:t>(PAN):</a:t>
            </a:r>
            <a:r>
              <a:rPr lang="en-US" dirty="0"/>
              <a:t> The online management system used to manage student tests, and manage activities for computer-based testing.</a:t>
            </a:r>
          </a:p>
          <a:p>
            <a:r>
              <a:rPr lang="en-US" b="1" dirty="0"/>
              <a:t>TestNav: </a:t>
            </a:r>
            <a:r>
              <a:rPr lang="en-US" dirty="0"/>
              <a:t>The online testing platform that students use to take the computer-based RICAS assessments.</a:t>
            </a:r>
          </a:p>
          <a:p>
            <a:r>
              <a:rPr lang="en-US" b="1" dirty="0"/>
              <a:t>PAN Session: </a:t>
            </a:r>
            <a:r>
              <a:rPr lang="en-US" dirty="0"/>
              <a:t>A group of students in </a:t>
            </a:r>
            <a:r>
              <a:rPr lang="en-US" dirty="0" err="1"/>
              <a:t>PearsonAccess</a:t>
            </a:r>
            <a:r>
              <a:rPr lang="en-US" baseline="30000" dirty="0" err="1"/>
              <a:t>next</a:t>
            </a:r>
            <a:r>
              <a:rPr lang="en-US" dirty="0"/>
              <a:t> who will be testing at the same time. (This is different from the “test session.”)</a:t>
            </a:r>
          </a:p>
          <a:p>
            <a:r>
              <a:rPr lang="en-US" b="1" dirty="0"/>
              <a:t>Personal Needs Profile (PNP):</a:t>
            </a:r>
            <a:r>
              <a:rPr lang="en-US" dirty="0"/>
              <a:t> A collection of selected accessibility features and accommodations a student will need to take an RICAS test.</a:t>
            </a:r>
          </a:p>
        </p:txBody>
      </p:sp>
    </p:spTree>
    <p:extLst>
      <p:ext uri="{BB962C8B-B14F-4D97-AF65-F5344CB8AC3E}">
        <p14:creationId xmlns:p14="http://schemas.microsoft.com/office/powerpoint/2010/main" val="182185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85800" y="1939742"/>
            <a:ext cx="8763000" cy="5299258"/>
          </a:xfrm>
        </p:spPr>
        <p:txBody>
          <a:bodyPr>
            <a:noAutofit/>
          </a:bodyPr>
          <a:lstStyle/>
          <a:p>
            <a:pPr marL="342900" lvl="0" indent="-342900">
              <a:spcBef>
                <a:spcPts val="0"/>
              </a:spcBef>
              <a:spcAft>
                <a:spcPts val="0"/>
              </a:spcAft>
              <a:buFont typeface="+mj-lt"/>
              <a:buAutoNum type="arabicPeriod"/>
            </a:pPr>
            <a:r>
              <a:rPr lang="en-US" sz="2000" dirty="0"/>
              <a:t>If one of the following incorrect accommodations (human read-aloud or human signer, text to speech, screen reader, or assistive technology) is discovered after the student has started testing, the test administrator should ask the student to exit the test using the User Icon on the top, right-hand side of the TestNav screen.</a:t>
            </a:r>
          </a:p>
          <a:p>
            <a:pPr marL="342900" lvl="0" indent="-342900">
              <a:spcBef>
                <a:spcPts val="0"/>
              </a:spcBef>
              <a:spcAft>
                <a:spcPts val="0"/>
              </a:spcAft>
              <a:buFont typeface="+mj-lt"/>
              <a:buAutoNum type="arabicPeriod"/>
            </a:pPr>
            <a:r>
              <a:rPr lang="en-US" sz="2000" dirty="0"/>
              <a:t>The test coordinator should contact RIDE to report the irregularity and for RIDE to void that test (both sessions) and assign a new test to the student. </a:t>
            </a:r>
          </a:p>
          <a:p>
            <a:pPr marL="342900" lvl="0" indent="-342900">
              <a:spcBef>
                <a:spcPts val="0"/>
              </a:spcBef>
              <a:spcAft>
                <a:spcPts val="0"/>
              </a:spcAft>
              <a:buFont typeface="+mj-lt"/>
              <a:buAutoNum type="arabicPeriod"/>
            </a:pPr>
            <a:r>
              <a:rPr lang="en-US" sz="2000" dirty="0"/>
              <a:t>Once the test is marked void, the test coordinator must then update the student’s PNP accordingly with the correct accommodation or feature selected on the </a:t>
            </a:r>
            <a:r>
              <a:rPr lang="en-US" sz="2000" u="sng" dirty="0">
                <a:hlinkClick r:id="rId3"/>
              </a:rPr>
              <a:t>Manage Student Tests Screen</a:t>
            </a:r>
            <a:r>
              <a:rPr lang="en-US" sz="2000" dirty="0"/>
              <a:t>.</a:t>
            </a:r>
          </a:p>
          <a:p>
            <a:pPr marL="342900" lvl="0" indent="-342900">
              <a:spcBef>
                <a:spcPts val="0"/>
              </a:spcBef>
              <a:spcAft>
                <a:spcPts val="0"/>
              </a:spcAft>
              <a:buFont typeface="+mj-lt"/>
              <a:buAutoNum type="arabicPeriod"/>
            </a:pPr>
            <a:r>
              <a:rPr lang="en-US" sz="2000" dirty="0"/>
              <a:t>The test coordinator will </a:t>
            </a:r>
            <a:r>
              <a:rPr lang="en-US" sz="2000" u="sng" dirty="0">
                <a:hlinkClick r:id="rId4"/>
              </a:rPr>
              <a:t>create a new </a:t>
            </a:r>
            <a:r>
              <a:rPr lang="en-US" sz="2000" u="sng" dirty="0" err="1">
                <a:hlinkClick r:id="rId4"/>
              </a:rPr>
              <a:t>PearsonAccess</a:t>
            </a:r>
            <a:r>
              <a:rPr lang="en-US" sz="2000" u="sng" dirty="0">
                <a:hlinkClick r:id="rId4"/>
              </a:rPr>
              <a:t> Next Session</a:t>
            </a:r>
            <a:r>
              <a:rPr lang="en-US" sz="2000" dirty="0"/>
              <a:t> and place the student in it – ensuring (if applicable) the PAN Session’s test setting matches the student accommodation (e.g., human read aloud, human signer). </a:t>
            </a:r>
          </a:p>
          <a:p>
            <a:pPr marL="342900" lvl="0" indent="-342900">
              <a:spcBef>
                <a:spcPts val="0"/>
              </a:spcBef>
              <a:spcAft>
                <a:spcPts val="0"/>
              </a:spcAft>
              <a:buFont typeface="+mj-lt"/>
              <a:buAutoNum type="arabicPeriod"/>
            </a:pPr>
            <a:r>
              <a:rPr lang="en-US" sz="2000" dirty="0"/>
              <a:t>The test coordinator or test administrator will prepare and start the new PAN Session, and will print a new testing ticket for the student (and, if applicable, a new proctor testing ticket).</a:t>
            </a:r>
          </a:p>
          <a:p>
            <a:pPr marL="342900" lvl="0" indent="-342900">
              <a:spcBef>
                <a:spcPts val="0"/>
              </a:spcBef>
              <a:spcAft>
                <a:spcPts val="0"/>
              </a:spcAft>
              <a:buFont typeface="+mj-lt"/>
              <a:buAutoNum type="arabicPeriod"/>
            </a:pPr>
            <a:r>
              <a:rPr lang="en-US" sz="2000" dirty="0"/>
              <a:t>The student will log into the test using their new student testing ticket.</a:t>
            </a:r>
          </a:p>
          <a:p>
            <a:pPr marL="342900" lvl="0" indent="-342900">
              <a:spcBef>
                <a:spcPts val="0"/>
              </a:spcBef>
              <a:spcAft>
                <a:spcPts val="0"/>
              </a:spcAft>
              <a:buFont typeface="+mj-lt"/>
              <a:buAutoNum type="arabicPeriod"/>
            </a:pPr>
            <a:r>
              <a:rPr lang="en-US" sz="2000" dirty="0"/>
              <a:t>The test coordinator should follow instructions in the </a:t>
            </a:r>
            <a:r>
              <a:rPr lang="en-US" sz="2000" i="1" dirty="0"/>
              <a:t>Test Coordinator’s Manual</a:t>
            </a:r>
            <a:r>
              <a:rPr lang="en-US" sz="2000" dirty="0"/>
              <a:t> on submitting a detailed test irregularity report to RIDE. Please note that the student’s score may be invalidated for accountability purposes.</a:t>
            </a:r>
          </a:p>
        </p:txBody>
      </p:sp>
    </p:spTree>
    <p:extLst>
      <p:ext uri="{BB962C8B-B14F-4D97-AF65-F5344CB8AC3E}">
        <p14:creationId xmlns:p14="http://schemas.microsoft.com/office/powerpoint/2010/main" val="388313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Test Complete</a:t>
            </a:r>
          </a:p>
        </p:txBody>
      </p:sp>
      <p:pic>
        <p:nvPicPr>
          <p:cNvPr id="4" name="Mark_Student_Tests_Complete_5wAudiomp4">
            <a:hlinkClick r:id="" action="ppaction://media"/>
            <a:extLst>
              <a:ext uri="{FF2B5EF4-FFF2-40B4-BE49-F238E27FC236}">
                <a16:creationId xmlns:a16="http://schemas.microsoft.com/office/drawing/2014/main" id="{F2A65E32-44AA-4ADB-BE15-D3ED272C9EB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04311" y="1939742"/>
            <a:ext cx="7649777" cy="5507839"/>
          </a:xfrm>
          <a:prstGeom prst="rect">
            <a:avLst/>
          </a:prstGeom>
        </p:spPr>
      </p:pic>
    </p:spTree>
    <p:extLst>
      <p:ext uri="{BB962C8B-B14F-4D97-AF65-F5344CB8AC3E}">
        <p14:creationId xmlns:p14="http://schemas.microsoft.com/office/powerpoint/2010/main" val="123382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hlinkClick r:id="rId3"/>
              </a:rPr>
              <a:t>PearsonAccess</a:t>
            </a:r>
            <a:r>
              <a:rPr lang="en-US" baseline="30000" dirty="0">
                <a:hlinkClick r:id="rId3"/>
              </a:rPr>
              <a:t>next</a:t>
            </a:r>
            <a:r>
              <a:rPr lang="en-US" dirty="0">
                <a:hlinkClick r:id="rId3"/>
              </a:rPr>
              <a:t> User Guide: Mark Student Tests Complete</a:t>
            </a:r>
          </a:p>
        </p:txBody>
      </p:sp>
    </p:spTree>
    <p:extLst>
      <p:ext uri="{BB962C8B-B14F-4D97-AF65-F5344CB8AC3E}">
        <p14:creationId xmlns:p14="http://schemas.microsoft.com/office/powerpoint/2010/main" val="15915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970" dirty="0"/>
          </a:p>
          <a:p>
            <a:pPr algn="ctr"/>
            <a:endParaRPr lang="en-US" sz="2970" dirty="0"/>
          </a:p>
          <a:p>
            <a:pPr algn="ctr"/>
            <a:r>
              <a:rPr lang="en-US" sz="5600" dirty="0"/>
              <a:t>Thank you. </a:t>
            </a:r>
          </a:p>
        </p:txBody>
      </p:sp>
    </p:spTree>
    <p:extLst>
      <p:ext uri="{BB962C8B-B14F-4D97-AF65-F5344CB8AC3E}">
        <p14:creationId xmlns:p14="http://schemas.microsoft.com/office/powerpoint/2010/main" val="12556007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48876971DAA448A9F0262CC175C371" ma:contentTypeVersion="15" ma:contentTypeDescription="Create a new document." ma:contentTypeScope="" ma:versionID="70029cefd3c183bbf17966cc35c8842d">
  <xsd:schema xmlns:xsd="http://www.w3.org/2001/XMLSchema" xmlns:xs="http://www.w3.org/2001/XMLSchema" xmlns:p="http://schemas.microsoft.com/office/2006/metadata/properties" xmlns:ns1="http://schemas.microsoft.com/sharepoint/v3" xmlns:ns2="fb4ce569-0273-4228-9157-33b14876d013" xmlns:ns3="c4299c90-8e27-4a10-b1a7-3351ffbbf408" targetNamespace="http://schemas.microsoft.com/office/2006/metadata/properties" ma:root="true" ma:fieldsID="025c20586872d5fbb3b702579994cf10" ns1:_="" ns2:_="" ns3:_="">
    <xsd:import namespace="http://schemas.microsoft.com/sharepoint/v3"/>
    <xsd:import namespace="fb4ce569-0273-4228-9157-33b14876d013"/>
    <xsd:import namespace="c4299c90-8e27-4a10-b1a7-3351ffbbf4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299c90-8e27-4a10-b1a7-3351ffbbf4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c4299c90-8e27-4a10-b1a7-3351ffbbf408" xsi:nil="true"/>
  </documentManagement>
</p:properties>
</file>

<file path=customXml/itemProps1.xml><?xml version="1.0" encoding="utf-8"?>
<ds:datastoreItem xmlns:ds="http://schemas.openxmlformats.org/officeDocument/2006/customXml" ds:itemID="{83704B71-90DC-4789-9DF7-61F890B3D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4ce569-0273-4228-9157-33b14876d013"/>
    <ds:schemaRef ds:uri="c4299c90-8e27-4a10-b1a7-3351ffbbf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E086E8-93C6-4A7A-8F3B-F35AACE6BCF2}">
  <ds:schemaRefs>
    <ds:schemaRef ds:uri="http://schemas.microsoft.com/sharepoint/v3/contenttype/forms"/>
  </ds:schemaRefs>
</ds:datastoreItem>
</file>

<file path=customXml/itemProps3.xml><?xml version="1.0" encoding="utf-8"?>
<ds:datastoreItem xmlns:ds="http://schemas.openxmlformats.org/officeDocument/2006/customXml" ds:itemID="{B17D92EB-EBED-4922-B0D0-1C8A1661D5DB}">
  <ds:schemaRefs>
    <ds:schemaRef ds:uri="http://purl.org/dc/elements/1.1/"/>
    <ds:schemaRef ds:uri="http://schemas.microsoft.com/office/2006/metadata/properties"/>
    <ds:schemaRef ds:uri="fb4ce569-0273-4228-9157-33b14876d013"/>
    <ds:schemaRef ds:uri="http://schemas.microsoft.com/sharepoint/v3"/>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c4299c90-8e27-4a10-b1a7-3351ffbbf408"/>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1325</TotalTime>
  <Words>1046</Words>
  <Application>Microsoft Office PowerPoint</Application>
  <PresentationFormat>Custom</PresentationFormat>
  <Paragraphs>60</Paragraphs>
  <Slides>7</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Retrospect</vt:lpstr>
      <vt:lpstr>Resolving Incorrect Accommodations During Testing</vt:lpstr>
      <vt:lpstr>Topics</vt:lpstr>
      <vt:lpstr>Glossary</vt:lpstr>
      <vt:lpstr>Overview</vt:lpstr>
      <vt:lpstr>Mark Test Complete</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Registration / Personal Needs Profile</dc:title>
  <dc:creator>Dahn, LeAnn E</dc:creator>
  <cp:lastModifiedBy>Keith, Kamlyn</cp:lastModifiedBy>
  <cp:revision>111</cp:revision>
  <dcterms:created xsi:type="dcterms:W3CDTF">2016-10-28T00:45:12Z</dcterms:created>
  <dcterms:modified xsi:type="dcterms:W3CDTF">2022-02-23T14:21:15Z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0x0101004C48876971DAA448A9F0262CC175C371</vt:lpwstr>
  </property>
</Properties>
</file>