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7" r:id="rId3"/>
    <p:sldId id="266" r:id="rId4"/>
    <p:sldId id="268" r:id="rId5"/>
    <p:sldId id="269" r:id="rId6"/>
    <p:sldId id="274" r:id="rId7"/>
    <p:sldId id="272" r:id="rId8"/>
    <p:sldId id="265" r:id="rId9"/>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z" initials="j" lastIdx="4" clrIdx="0"/>
  <p:cmAuthor id="1" name="Dahn, LeAnn E" initials="LED" lastIdx="56" clrIdx="1">
    <p:extLst/>
  </p:cmAuthor>
  <p:cmAuthor id="2" name="Bree Gunter" initials="BG"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8" autoAdjust="0"/>
    <p:restoredTop sz="63694" autoAdjust="0"/>
  </p:normalViewPr>
  <p:slideViewPr>
    <p:cSldViewPr snapToGrid="0">
      <p:cViewPr varScale="1">
        <p:scale>
          <a:sx n="40" d="100"/>
          <a:sy n="40" d="100"/>
        </p:scale>
        <p:origin x="2166" y="54"/>
      </p:cViewPr>
      <p:guideLst>
        <p:guide orient="horz" pos="2448"/>
        <p:guide pos="3168"/>
      </p:guideLst>
    </p:cSldViewPr>
  </p:slideViewPr>
  <p:notesTextViewPr>
    <p:cViewPr>
      <p:scale>
        <a:sx n="1" d="1"/>
        <a:sy n="1" d="1"/>
      </p:scale>
      <p:origin x="0" y="0"/>
    </p:cViewPr>
  </p:notesTextViewPr>
  <p:notesViewPr>
    <p:cSldViewPr snapToGrid="0">
      <p:cViewPr varScale="1">
        <p:scale>
          <a:sx n="74" d="100"/>
          <a:sy n="74" d="100"/>
        </p:scale>
        <p:origin x="31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25707-C4A9-44AC-B9CD-C3BD2883185D}" type="datetimeFigureOut">
              <a:rPr lang="en-US" smtClean="0"/>
              <a:pPr/>
              <a:t>3/7/2019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B6161A-0590-4D20-8BD4-1A77424DC942}" type="slidenum">
              <a:rPr lang="en-US" smtClean="0"/>
              <a:pPr/>
              <a:t>‹#›</a:t>
            </a:fld>
            <a:endParaRPr lang="en-US" dirty="0"/>
          </a:p>
        </p:txBody>
      </p:sp>
    </p:spTree>
    <p:extLst>
      <p:ext uri="{BB962C8B-B14F-4D97-AF65-F5344CB8AC3E}">
        <p14:creationId xmlns:p14="http://schemas.microsoft.com/office/powerpoint/2010/main" val="1258467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33F61-7AFF-4E91-9BA8-A681EC5D859B}" type="datetimeFigureOut">
              <a:rPr lang="en-US" smtClean="0"/>
              <a:pPr/>
              <a:t>3/7/2019</a:t>
            </a:fld>
            <a:endParaRPr lang="en-US" dirty="0"/>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E5E2B-1940-4C12-B0CF-52993C2CB7F2}" type="slidenum">
              <a:rPr lang="en-US" smtClean="0"/>
              <a:pPr/>
              <a:t>‹#›</a:t>
            </a:fld>
            <a:endParaRPr lang="en-US" dirty="0"/>
          </a:p>
        </p:txBody>
      </p:sp>
    </p:spTree>
    <p:extLst>
      <p:ext uri="{BB962C8B-B14F-4D97-AF65-F5344CB8AC3E}">
        <p14:creationId xmlns:p14="http://schemas.microsoft.com/office/powerpoint/2010/main" val="203703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upport.assessment.pearson.com/display/PAsup/Manage+Student+or+Group+Test+Assignment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support.assessment.pearson.com/display/PAsup/Create+an+Online+Test+Sess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the training module for resolving an incorrect accommodation when the student is actively testing. This training module describes the necessary steps to resolve an incorrect accommodation after a student has already begun testing.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module is not applicable for schools doing only paper-based testing.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procedure applies only to the following accommodations that require a special accommodated CBT form: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Assistive Technology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Screen Reader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Text-to-Speech</a:t>
            </a:r>
          </a:p>
          <a:p>
            <a:pPr marL="171450" lvl="0" indent="-171450">
              <a:buFont typeface="Arial" panose="020B0604020202020204" pitchFamily="34" charset="0"/>
              <a:buChar char="•"/>
            </a:pPr>
            <a:r>
              <a:rPr lang="en-US" sz="1200" b="0" kern="1200" dirty="0">
                <a:solidFill>
                  <a:schemeClr val="tx1"/>
                </a:solidFill>
                <a:effectLst/>
                <a:latin typeface="+mn-lt"/>
                <a:ea typeface="+mn-ea"/>
                <a:cs typeface="+mn-cs"/>
              </a:rPr>
              <a:t>Spanish Edition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Human Read Aloud or Human Signer (if a special </a:t>
            </a:r>
            <a:r>
              <a:rPr lang="en-US" sz="1200" kern="1200" dirty="0" err="1">
                <a:solidFill>
                  <a:schemeClr val="tx1"/>
                </a:solidFill>
                <a:effectLst/>
                <a:latin typeface="+mn-lt"/>
                <a:ea typeface="+mn-ea"/>
                <a:cs typeface="+mn-cs"/>
              </a:rPr>
              <a:t>PearsonAccess</a:t>
            </a:r>
            <a:r>
              <a:rPr lang="en-US" sz="1200" kern="1200" baseline="30000" dirty="0" err="1">
                <a:solidFill>
                  <a:schemeClr val="tx1"/>
                </a:solidFill>
                <a:effectLst/>
                <a:latin typeface="+mn-lt"/>
                <a:ea typeface="+mn-ea"/>
                <a:cs typeface="+mn-cs"/>
              </a:rPr>
              <a:t>next</a:t>
            </a:r>
            <a:r>
              <a:rPr lang="en-US" sz="1200" kern="1200" dirty="0">
                <a:solidFill>
                  <a:schemeClr val="tx1"/>
                </a:solidFill>
                <a:effectLst/>
                <a:latin typeface="+mn-lt"/>
                <a:ea typeface="+mn-ea"/>
                <a:cs typeface="+mn-cs"/>
              </a:rPr>
              <a:t> Session was not created)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the Alternative Background and Font Color, Answer Masking, and Spell-Checker accommodations and accessibility features; a student can log out of TestNav and the PNP can be updated in the </a:t>
            </a:r>
            <a:r>
              <a:rPr lang="en-US" sz="1200" i="1" kern="1200" dirty="0">
                <a:solidFill>
                  <a:schemeClr val="tx1"/>
                </a:solidFill>
                <a:effectLst/>
                <a:latin typeface="+mn-lt"/>
                <a:ea typeface="+mn-ea"/>
                <a:cs typeface="+mn-cs"/>
              </a:rPr>
              <a:t>Manage Student Tests</a:t>
            </a:r>
            <a:r>
              <a:rPr lang="en-US" sz="1200" kern="1200" dirty="0">
                <a:solidFill>
                  <a:schemeClr val="tx1"/>
                </a:solidFill>
                <a:effectLst/>
                <a:latin typeface="+mn-lt"/>
                <a:ea typeface="+mn-ea"/>
                <a:cs typeface="+mn-cs"/>
              </a:rPr>
              <a:t> task by the test administrator. When the student logs back into TestNav, the accommodation or accessibility feature will be available.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1</a:t>
            </a:fld>
            <a:endParaRPr lang="en-US" dirty="0"/>
          </a:p>
        </p:txBody>
      </p:sp>
    </p:spTree>
    <p:extLst>
      <p:ext uri="{BB962C8B-B14F-4D97-AF65-F5344CB8AC3E}">
        <p14:creationId xmlns:p14="http://schemas.microsoft.com/office/powerpoint/2010/main" val="407814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will cover the topics listed on this slide in this training module. </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the end of this module, you will understand the steps needed to assign students the correct accommodation after they started testing. If students have not started testing yet, instead refer to the SR/PNP module for the simple steps to update a student’s PNP.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2</a:t>
            </a:fld>
            <a:endParaRPr lang="en-US" dirty="0"/>
          </a:p>
        </p:txBody>
      </p:sp>
    </p:spTree>
    <p:extLst>
      <p:ext uri="{BB962C8B-B14F-4D97-AF65-F5344CB8AC3E}">
        <p14:creationId xmlns:p14="http://schemas.microsoft.com/office/powerpoint/2010/main" val="4056788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Please take a moment to pause the module so that you can read the definitions of the different components of the process to resolve an incorrect accommodation during testing. The pause button is located on the bottom, left-hand side of the screen.</a:t>
            </a:r>
          </a:p>
        </p:txBody>
      </p:sp>
      <p:sp>
        <p:nvSpPr>
          <p:cNvPr id="4" name="Slide Number Placeholder 3"/>
          <p:cNvSpPr>
            <a:spLocks noGrp="1"/>
          </p:cNvSpPr>
          <p:nvPr>
            <p:ph type="sldNum" sz="quarter" idx="10"/>
          </p:nvPr>
        </p:nvSpPr>
        <p:spPr/>
        <p:txBody>
          <a:bodyPr/>
          <a:lstStyle/>
          <a:p>
            <a:fld id="{286E5E2B-1940-4C12-B0CF-52993C2CB7F2}" type="slidenum">
              <a:rPr lang="en-US" smtClean="0"/>
              <a:pPr/>
              <a:t>3</a:t>
            </a:fld>
            <a:endParaRPr lang="en-US" dirty="0"/>
          </a:p>
        </p:txBody>
      </p:sp>
    </p:spTree>
    <p:extLst>
      <p:ext uri="{BB962C8B-B14F-4D97-AF65-F5344CB8AC3E}">
        <p14:creationId xmlns:p14="http://schemas.microsoft.com/office/powerpoint/2010/main" val="57307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a student has begun testing and notified the test administrator he or she does not have the correct accommodation (for example, a student began testing without Text-to-Speech), these steps will need to be followed:</a:t>
            </a:r>
          </a:p>
          <a:p>
            <a:pPr marL="685800" lvl="1" indent="-228600">
              <a:buFont typeface="+mj-lt"/>
              <a:buAutoNum type="arabicPeriod"/>
            </a:pPr>
            <a:r>
              <a:rPr lang="en-US" sz="1200" kern="1200" dirty="0">
                <a:solidFill>
                  <a:schemeClr val="tx1"/>
                </a:solidFill>
                <a:effectLst/>
                <a:latin typeface="+mn-lt"/>
                <a:ea typeface="+mn-ea"/>
                <a:cs typeface="+mn-cs"/>
              </a:rPr>
              <a:t>If one of the following incorrect accommodations (human read-aloud or human signer, text to speech, screen reader, or assistive technology) is discovered after the student has started testing, the test administrator should ask the student to exit the test using the User Icon on the top, right-hand side of the TestNav screen.</a:t>
            </a:r>
          </a:p>
          <a:p>
            <a:pPr marL="685800" lvl="1" indent="-228600">
              <a:buFont typeface="+mj-lt"/>
              <a:buAutoNum type="arabicPeriod"/>
            </a:pPr>
            <a:r>
              <a:rPr lang="en-US" sz="1200" kern="1200" dirty="0">
                <a:solidFill>
                  <a:schemeClr val="tx1"/>
                </a:solidFill>
                <a:effectLst/>
                <a:latin typeface="+mn-lt"/>
                <a:ea typeface="+mn-ea"/>
                <a:cs typeface="+mn-cs"/>
              </a:rPr>
              <a:t>The test coordinator should </a:t>
            </a:r>
            <a:r>
              <a:rPr lang="en-US" sz="1200" i="1" kern="1200" dirty="0">
                <a:solidFill>
                  <a:schemeClr val="tx1"/>
                </a:solidFill>
                <a:effectLst/>
                <a:latin typeface="+mn-lt"/>
                <a:ea typeface="+mn-ea"/>
                <a:cs typeface="+mn-cs"/>
              </a:rPr>
              <a:t>Mark the Test Complete</a:t>
            </a:r>
            <a:r>
              <a:rPr lang="en-US" sz="1200" kern="1200" dirty="0">
                <a:solidFill>
                  <a:schemeClr val="tx1"/>
                </a:solidFill>
                <a:effectLst/>
                <a:latin typeface="+mn-lt"/>
                <a:ea typeface="+mn-ea"/>
                <a:cs typeface="+mn-cs"/>
              </a:rPr>
              <a:t> as shown in this module.</a:t>
            </a:r>
          </a:p>
          <a:p>
            <a:pPr marL="685800" lvl="1" indent="-228600">
              <a:buFont typeface="+mj-lt"/>
              <a:buAutoNum type="arabicPeriod"/>
            </a:pPr>
            <a:r>
              <a:rPr lang="en-US" sz="1200" kern="1200" dirty="0">
                <a:solidFill>
                  <a:schemeClr val="tx1"/>
                </a:solidFill>
                <a:effectLst/>
                <a:latin typeface="+mn-lt"/>
                <a:ea typeface="+mn-ea"/>
                <a:cs typeface="+mn-cs"/>
              </a:rPr>
              <a:t>The test coordinator will need to void the test as shown in this module.</a:t>
            </a:r>
          </a:p>
          <a:p>
            <a:pPr marL="685800" lvl="1" indent="-228600">
              <a:buFont typeface="+mj-lt"/>
              <a:buAutoNum type="arabicPeriod"/>
            </a:pPr>
            <a:r>
              <a:rPr lang="en-US" sz="1200" kern="1200" dirty="0">
                <a:solidFill>
                  <a:schemeClr val="tx1"/>
                </a:solidFill>
                <a:effectLst/>
                <a:latin typeface="+mn-lt"/>
                <a:ea typeface="+mn-ea"/>
                <a:cs typeface="+mn-cs"/>
              </a:rPr>
              <a:t>Once the test is marked void, the test coordinator can assign a new test to the student with the correct accommodation or feature selected on the </a:t>
            </a:r>
            <a:r>
              <a:rPr lang="en-US" sz="1200" u="sng" kern="1200" dirty="0">
                <a:solidFill>
                  <a:schemeClr val="tx1"/>
                </a:solidFill>
                <a:effectLst/>
                <a:latin typeface="+mn-lt"/>
                <a:ea typeface="+mn-ea"/>
                <a:cs typeface="+mn-cs"/>
                <a:hlinkClick r:id="rId3"/>
              </a:rPr>
              <a:t>Manage Student Tests Screen</a:t>
            </a:r>
            <a:r>
              <a:rPr lang="en-US" sz="1200" kern="1200" dirty="0">
                <a:solidFill>
                  <a:schemeClr val="tx1"/>
                </a:solidFill>
                <a:effectLst/>
                <a:latin typeface="+mn-lt"/>
                <a:ea typeface="+mn-ea"/>
                <a:cs typeface="+mn-cs"/>
              </a:rPr>
              <a:t>.</a:t>
            </a:r>
          </a:p>
          <a:p>
            <a:pPr marL="685800" lvl="1" indent="-228600">
              <a:buFont typeface="+mj-lt"/>
              <a:buAutoNum type="arabicPeriod"/>
            </a:pPr>
            <a:r>
              <a:rPr lang="en-US" sz="1200" kern="1200" dirty="0">
                <a:solidFill>
                  <a:schemeClr val="tx1"/>
                </a:solidFill>
                <a:effectLst/>
                <a:latin typeface="+mn-lt"/>
                <a:ea typeface="+mn-ea"/>
                <a:cs typeface="+mn-cs"/>
              </a:rPr>
              <a:t>The test coordinator will </a:t>
            </a:r>
            <a:r>
              <a:rPr lang="en-US" sz="1200" u="sng" kern="1200" dirty="0">
                <a:solidFill>
                  <a:schemeClr val="tx1"/>
                </a:solidFill>
                <a:effectLst/>
                <a:latin typeface="+mn-lt"/>
                <a:ea typeface="+mn-ea"/>
                <a:cs typeface="+mn-cs"/>
                <a:hlinkClick r:id="rId4"/>
              </a:rPr>
              <a:t>create a new test PearsonAccess Next Session</a:t>
            </a:r>
            <a:r>
              <a:rPr lang="en-US" sz="1200" kern="1200" dirty="0">
                <a:solidFill>
                  <a:schemeClr val="tx1"/>
                </a:solidFill>
                <a:effectLst/>
                <a:latin typeface="+mn-lt"/>
                <a:ea typeface="+mn-ea"/>
                <a:cs typeface="+mn-cs"/>
              </a:rPr>
              <a:t> and place the student in it. </a:t>
            </a:r>
          </a:p>
          <a:p>
            <a:pPr marL="685800" lvl="1" indent="-228600">
              <a:buFont typeface="+mj-lt"/>
              <a:buAutoNum type="arabicPeriod"/>
            </a:pPr>
            <a:r>
              <a:rPr lang="en-US" sz="1200" kern="1200" dirty="0">
                <a:solidFill>
                  <a:schemeClr val="tx1"/>
                </a:solidFill>
                <a:effectLst/>
                <a:latin typeface="+mn-lt"/>
                <a:ea typeface="+mn-ea"/>
                <a:cs typeface="+mn-cs"/>
              </a:rPr>
              <a:t>The test administrator will prepare and start the new Session.</a:t>
            </a:r>
          </a:p>
          <a:p>
            <a:pPr marL="685800" lvl="1" indent="-228600">
              <a:buFont typeface="+mj-lt"/>
              <a:buAutoNum type="arabicPeriod"/>
            </a:pPr>
            <a:r>
              <a:rPr lang="en-US" sz="1200" kern="1200" dirty="0">
                <a:solidFill>
                  <a:schemeClr val="tx1"/>
                </a:solidFill>
                <a:effectLst/>
                <a:latin typeface="+mn-lt"/>
                <a:ea typeface="+mn-ea"/>
                <a:cs typeface="+mn-cs"/>
              </a:rPr>
              <a:t>The student will log into the test using a new testing ticket.</a:t>
            </a:r>
          </a:p>
          <a:p>
            <a:pPr marL="685800" lvl="1" indent="-228600">
              <a:buFont typeface="+mj-lt"/>
              <a:buAutoNum type="arabicPeriod"/>
            </a:pPr>
            <a:r>
              <a:rPr lang="en-US" sz="1200" b="0" kern="1200" dirty="0">
                <a:solidFill>
                  <a:schemeClr val="tx1"/>
                </a:solidFill>
                <a:effectLst/>
                <a:latin typeface="+mn-lt"/>
                <a:ea typeface="+mn-ea"/>
                <a:cs typeface="+mn-cs"/>
              </a:rPr>
              <a:t>The principal or designee should follow instructions in the </a:t>
            </a:r>
            <a:r>
              <a:rPr lang="en-US" sz="1200" b="0" i="1" kern="1200" dirty="0">
                <a:solidFill>
                  <a:schemeClr val="tx1"/>
                </a:solidFill>
                <a:effectLst/>
                <a:latin typeface="+mn-lt"/>
                <a:ea typeface="+mn-ea"/>
                <a:cs typeface="+mn-cs"/>
              </a:rPr>
              <a:t>Test Coordinator’s Manual</a:t>
            </a:r>
            <a:r>
              <a:rPr lang="en-US" sz="1200" b="0" kern="1200" dirty="0">
                <a:solidFill>
                  <a:schemeClr val="tx1"/>
                </a:solidFill>
                <a:effectLst/>
                <a:latin typeface="+mn-lt"/>
                <a:ea typeface="+mn-ea"/>
                <a:cs typeface="+mn-cs"/>
              </a:rPr>
              <a:t> on reporting the irregularity to the RIDE. All void requests must be submitted to RIDE. If a student has submitted a substantial portion of the test, please obtain approval from RIDE prior to voiding the test.</a:t>
            </a:r>
          </a:p>
        </p:txBody>
      </p:sp>
      <p:sp>
        <p:nvSpPr>
          <p:cNvPr id="4" name="Slide Number Placeholder 3"/>
          <p:cNvSpPr>
            <a:spLocks noGrp="1"/>
          </p:cNvSpPr>
          <p:nvPr>
            <p:ph type="sldNum" sz="quarter" idx="10"/>
          </p:nvPr>
        </p:nvSpPr>
        <p:spPr/>
        <p:txBody>
          <a:bodyPr/>
          <a:lstStyle/>
          <a:p>
            <a:fld id="{286E5E2B-1940-4C12-B0CF-52993C2CB7F2}" type="slidenum">
              <a:rPr lang="en-US" smtClean="0"/>
              <a:pPr/>
              <a:t>4</a:t>
            </a:fld>
            <a:endParaRPr lang="en-US" dirty="0"/>
          </a:p>
        </p:txBody>
      </p:sp>
    </p:spTree>
    <p:extLst>
      <p:ext uri="{BB962C8B-B14F-4D97-AF65-F5344CB8AC3E}">
        <p14:creationId xmlns:p14="http://schemas.microsoft.com/office/powerpoint/2010/main" val="324047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test coordinator will need to mark the first test complete (that is, the one with the incorrect accommodation). To mark the test complete, locate the student in the </a:t>
            </a:r>
            <a:r>
              <a:rPr lang="en-US" sz="1200" i="1" kern="1200" dirty="0">
                <a:solidFill>
                  <a:schemeClr val="tx1"/>
                </a:solidFill>
                <a:effectLst/>
                <a:latin typeface="+mn-lt"/>
                <a:ea typeface="+mn-ea"/>
                <a:cs typeface="+mn-cs"/>
              </a:rPr>
              <a:t>Students in Sessions</a:t>
            </a:r>
            <a:r>
              <a:rPr lang="en-US" sz="1200" kern="1200" dirty="0">
                <a:solidFill>
                  <a:schemeClr val="tx1"/>
                </a:solidFill>
                <a:effectLst/>
                <a:latin typeface="+mn-lt"/>
                <a:ea typeface="+mn-ea"/>
                <a:cs typeface="+mn-cs"/>
              </a:rPr>
              <a:t> screen and check the box next to the student’s SASID. Go to </a:t>
            </a:r>
            <a:r>
              <a:rPr lang="en-US" sz="1200" i="1" kern="1200" dirty="0">
                <a:solidFill>
                  <a:schemeClr val="tx1"/>
                </a:solidFill>
                <a:effectLst/>
                <a:latin typeface="+mn-lt"/>
                <a:ea typeface="+mn-ea"/>
                <a:cs typeface="+mn-cs"/>
              </a:rPr>
              <a:t>Select Tasks</a:t>
            </a:r>
            <a:r>
              <a:rPr lang="en-US" sz="1200" kern="1200" dirty="0">
                <a:solidFill>
                  <a:schemeClr val="tx1"/>
                </a:solidFill>
                <a:effectLst/>
                <a:latin typeface="+mn-lt"/>
                <a:ea typeface="+mn-ea"/>
                <a:cs typeface="+mn-cs"/>
              </a:rPr>
              <a:t> and check </a:t>
            </a:r>
            <a:r>
              <a:rPr lang="en-US" sz="1200" i="1" kern="1200" dirty="0">
                <a:solidFill>
                  <a:schemeClr val="tx1"/>
                </a:solidFill>
                <a:effectLst/>
                <a:latin typeface="+mn-lt"/>
                <a:ea typeface="+mn-ea"/>
                <a:cs typeface="+mn-cs"/>
              </a:rPr>
              <a:t>Mark Student Tests Complete</a:t>
            </a:r>
            <a:r>
              <a:rPr lang="en-US" sz="1200" kern="1200" dirty="0">
                <a:solidFill>
                  <a:schemeClr val="tx1"/>
                </a:solidFill>
                <a:effectLst/>
                <a:latin typeface="+mn-lt"/>
                <a:ea typeface="+mn-ea"/>
                <a:cs typeface="+mn-cs"/>
              </a:rPr>
              <a:t>. Check the box next to the student’s name. Provide the reason (i.e.., student tested with incorrect accommodation), and then click </a:t>
            </a:r>
            <a:r>
              <a:rPr lang="en-US" sz="1200" i="1" kern="1200" dirty="0">
                <a:solidFill>
                  <a:schemeClr val="tx1"/>
                </a:solidFill>
                <a:effectLst/>
                <a:latin typeface="+mn-lt"/>
                <a:ea typeface="+mn-ea"/>
                <a:cs typeface="+mn-cs"/>
              </a:rPr>
              <a:t>Mark Complete. </a:t>
            </a:r>
            <a:r>
              <a:rPr lang="en-US" sz="1200" kern="1200" dirty="0">
                <a:solidFill>
                  <a:schemeClr val="tx1"/>
                </a:solidFill>
                <a:effectLst/>
                <a:latin typeface="+mn-lt"/>
                <a:ea typeface="+mn-ea"/>
                <a:cs typeface="+mn-cs"/>
              </a:rPr>
              <a:t>When finished, click </a:t>
            </a:r>
            <a:r>
              <a:rPr lang="en-US" sz="1200" i="1" kern="1200" dirty="0">
                <a:solidFill>
                  <a:schemeClr val="tx1"/>
                </a:solidFill>
                <a:effectLst/>
                <a:latin typeface="+mn-lt"/>
                <a:ea typeface="+mn-ea"/>
                <a:cs typeface="+mn-cs"/>
              </a:rPr>
              <a:t>Exit Tasks</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86E5E2B-1940-4C12-B0CF-52993C2CB7F2}" type="slidenum">
              <a:rPr lang="en-US" smtClean="0"/>
              <a:pPr/>
              <a:t>5</a:t>
            </a:fld>
            <a:endParaRPr lang="en-US" dirty="0"/>
          </a:p>
        </p:txBody>
      </p:sp>
    </p:spTree>
    <p:extLst>
      <p:ext uri="{BB962C8B-B14F-4D97-AF65-F5344CB8AC3E}">
        <p14:creationId xmlns:p14="http://schemas.microsoft.com/office/powerpoint/2010/main" val="709501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test coordinator must then mark the first test for the student as void.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void the test, stay on the </a:t>
            </a:r>
            <a:r>
              <a:rPr lang="en-US" sz="1200" i="1" kern="1200" dirty="0">
                <a:solidFill>
                  <a:schemeClr val="tx1"/>
                </a:solidFill>
                <a:effectLst/>
                <a:latin typeface="+mn-lt"/>
                <a:ea typeface="+mn-ea"/>
                <a:cs typeface="+mn-cs"/>
              </a:rPr>
              <a:t>Students in Sessions</a:t>
            </a:r>
            <a:r>
              <a:rPr lang="en-US" sz="1200" kern="1200" dirty="0">
                <a:solidFill>
                  <a:schemeClr val="tx1"/>
                </a:solidFill>
                <a:effectLst/>
                <a:latin typeface="+mn-lt"/>
                <a:ea typeface="+mn-ea"/>
                <a:cs typeface="+mn-cs"/>
              </a:rPr>
              <a:t> page. Check the box next to the student’s SASID if it is not already checked. Go to </a:t>
            </a:r>
            <a:r>
              <a:rPr lang="en-US" sz="1200" i="1" kern="1200" dirty="0">
                <a:solidFill>
                  <a:schemeClr val="tx1"/>
                </a:solidFill>
                <a:effectLst/>
                <a:latin typeface="+mn-lt"/>
                <a:ea typeface="+mn-ea"/>
                <a:cs typeface="+mn-cs"/>
              </a:rPr>
              <a:t>Select Tasks &gt; Manage Student Tests</a:t>
            </a:r>
            <a:r>
              <a:rPr lang="en-US" sz="1200" kern="1200" dirty="0">
                <a:solidFill>
                  <a:schemeClr val="tx1"/>
                </a:solidFill>
                <a:effectLst/>
                <a:latin typeface="+mn-lt"/>
                <a:ea typeface="+mn-ea"/>
                <a:cs typeface="+mn-cs"/>
              </a:rPr>
              <a:t> and click </a:t>
            </a:r>
            <a:r>
              <a:rPr lang="en-US" sz="1200" i="1" kern="1200" dirty="0">
                <a:solidFill>
                  <a:schemeClr val="tx1"/>
                </a:solidFill>
                <a:effectLst/>
                <a:latin typeface="+mn-lt"/>
                <a:ea typeface="+mn-ea"/>
                <a:cs typeface="+mn-cs"/>
              </a:rPr>
              <a:t>Start.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Under the accommodations portion of this screen, there is a check box that says </a:t>
            </a:r>
            <a:r>
              <a:rPr lang="en-US" sz="1200" i="1" kern="1200" dirty="0">
                <a:solidFill>
                  <a:schemeClr val="tx1"/>
                </a:solidFill>
                <a:effectLst/>
                <a:latin typeface="+mn-lt"/>
                <a:ea typeface="+mn-ea"/>
                <a:cs typeface="+mn-cs"/>
              </a:rPr>
              <a:t>Void Test Score Code.</a:t>
            </a:r>
            <a:r>
              <a:rPr lang="en-US" sz="1200" kern="1200" dirty="0">
                <a:solidFill>
                  <a:schemeClr val="tx1"/>
                </a:solidFill>
                <a:effectLst/>
                <a:latin typeface="+mn-lt"/>
                <a:ea typeface="+mn-ea"/>
                <a:cs typeface="+mn-cs"/>
              </a:rPr>
              <a:t>  Check that box and select the </a:t>
            </a:r>
            <a:r>
              <a:rPr lang="en-US" sz="1200" i="1" kern="1200" dirty="0">
                <a:solidFill>
                  <a:schemeClr val="tx1"/>
                </a:solidFill>
                <a:effectLst/>
                <a:latin typeface="+mn-lt"/>
                <a:ea typeface="+mn-ea"/>
                <a:cs typeface="+mn-cs"/>
              </a:rPr>
              <a:t>Wrong Accommodations</a:t>
            </a:r>
            <a:r>
              <a:rPr lang="en-US" sz="1200" kern="1200" dirty="0">
                <a:solidFill>
                  <a:schemeClr val="tx1"/>
                </a:solidFill>
                <a:effectLst/>
                <a:latin typeface="+mn-lt"/>
                <a:ea typeface="+mn-ea"/>
                <a:cs typeface="+mn-cs"/>
              </a:rPr>
              <a:t> option for the </a:t>
            </a:r>
            <a:r>
              <a:rPr lang="en-US" sz="1200" i="1" kern="1200" dirty="0">
                <a:solidFill>
                  <a:schemeClr val="tx1"/>
                </a:solidFill>
                <a:effectLst/>
                <a:latin typeface="+mn-lt"/>
                <a:ea typeface="+mn-ea"/>
                <a:cs typeface="+mn-cs"/>
              </a:rPr>
              <a:t>Void Test Score Reason </a:t>
            </a:r>
            <a:r>
              <a:rPr lang="en-US" sz="1200" kern="1200" dirty="0">
                <a:solidFill>
                  <a:schemeClr val="tx1"/>
                </a:solidFill>
                <a:effectLst/>
                <a:latin typeface="+mn-lt"/>
                <a:ea typeface="+mn-ea"/>
                <a:cs typeface="+mn-cs"/>
              </a:rPr>
              <a:t>in the dropdown menu below the checkbox. Click </a:t>
            </a:r>
            <a:r>
              <a:rPr lang="en-US" sz="1200" i="1" kern="1200" dirty="0">
                <a:solidFill>
                  <a:schemeClr val="tx1"/>
                </a:solidFill>
                <a:effectLst/>
                <a:latin typeface="+mn-lt"/>
                <a:ea typeface="+mn-ea"/>
                <a:cs typeface="+mn-cs"/>
              </a:rPr>
              <a:t>Save.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E5E2B-1940-4C12-B0CF-52993C2CB7F2}" type="slidenum">
              <a:rPr lang="en-US" smtClean="0"/>
              <a:pPr/>
              <a:t>6</a:t>
            </a:fld>
            <a:endParaRPr lang="en-US" dirty="0"/>
          </a:p>
        </p:txBody>
      </p:sp>
    </p:spTree>
    <p:extLst>
      <p:ext uri="{BB962C8B-B14F-4D97-AF65-F5344CB8AC3E}">
        <p14:creationId xmlns:p14="http://schemas.microsoft.com/office/powerpoint/2010/main" val="19873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link on the screen provides detailed instructions on how to mark a student’s test complete.</a:t>
            </a:r>
            <a:endParaRPr lang="en-US" dirty="0"/>
          </a:p>
        </p:txBody>
      </p:sp>
      <p:sp>
        <p:nvSpPr>
          <p:cNvPr id="4" name="Slide Number Placeholder 3"/>
          <p:cNvSpPr>
            <a:spLocks noGrp="1"/>
          </p:cNvSpPr>
          <p:nvPr>
            <p:ph type="sldNum" sz="quarter" idx="10"/>
          </p:nvPr>
        </p:nvSpPr>
        <p:spPr/>
        <p:txBody>
          <a:bodyPr/>
          <a:lstStyle/>
          <a:p>
            <a:fld id="{286E5E2B-1940-4C12-B0CF-52993C2CB7F2}" type="slidenum">
              <a:rPr lang="en-US" smtClean="0"/>
              <a:pPr/>
              <a:t>7</a:t>
            </a:fld>
            <a:endParaRPr lang="en-US" dirty="0"/>
          </a:p>
        </p:txBody>
      </p:sp>
    </p:spTree>
    <p:extLst>
      <p:ext uri="{BB962C8B-B14F-4D97-AF65-F5344CB8AC3E}">
        <p14:creationId xmlns:p14="http://schemas.microsoft.com/office/powerpoint/2010/main" val="696713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43000"/>
            <a:ext cx="3994150" cy="30861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concludes the Resolving Incorrect Accommodations During Testing training module. Thank you.</a:t>
            </a:r>
          </a:p>
        </p:txBody>
      </p:sp>
      <p:sp>
        <p:nvSpPr>
          <p:cNvPr id="4" name="Slide Number Placeholder 3"/>
          <p:cNvSpPr>
            <a:spLocks noGrp="1"/>
          </p:cNvSpPr>
          <p:nvPr>
            <p:ph type="sldNum" sz="quarter" idx="10"/>
          </p:nvPr>
        </p:nvSpPr>
        <p:spPr/>
        <p:txBody>
          <a:bodyPr/>
          <a:lstStyle/>
          <a:p>
            <a:fld id="{286E5E2B-1940-4C12-B0CF-52993C2CB7F2}" type="slidenum">
              <a:rPr lang="en-US" smtClean="0"/>
              <a:pPr/>
              <a:t>8</a:t>
            </a:fld>
            <a:endParaRPr lang="en-US" dirty="0"/>
          </a:p>
        </p:txBody>
      </p:sp>
    </p:spTree>
    <p:extLst>
      <p:ext uri="{BB962C8B-B14F-4D97-AF65-F5344CB8AC3E}">
        <p14:creationId xmlns:p14="http://schemas.microsoft.com/office/powerpoint/2010/main" val="632477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5256" y="860146"/>
            <a:ext cx="8298180" cy="4041648"/>
          </a:xfrm>
        </p:spPr>
        <p:txBody>
          <a:bodyPr anchor="b">
            <a:normAutofit/>
          </a:bodyPr>
          <a:lstStyle>
            <a:lvl1pPr algn="l">
              <a:lnSpc>
                <a:spcPct val="85000"/>
              </a:lnSpc>
              <a:defRPr sz="8800" spc="-55"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907542" y="5049704"/>
            <a:ext cx="8298180" cy="1295400"/>
          </a:xfrm>
        </p:spPr>
        <p:txBody>
          <a:bodyPr lIns="91440" rIns="91440">
            <a:normAutofit/>
          </a:bodyPr>
          <a:lstStyle>
            <a:lvl1pPr marL="0" indent="0" algn="l">
              <a:buNone/>
              <a:defRPr sz="2640" cap="all" spc="220" baseline="0">
                <a:solidFill>
                  <a:schemeClr val="tx2"/>
                </a:solidFill>
                <a:latin typeface="+mj-lt"/>
              </a:defRPr>
            </a:lvl1pPr>
            <a:lvl2pPr marL="502920" indent="0" algn="ctr">
              <a:buNone/>
              <a:defRPr sz="2640"/>
            </a:lvl2pPr>
            <a:lvl3pPr marL="1005840" indent="0" algn="ctr">
              <a:buNone/>
              <a:defRPr sz="2640"/>
            </a:lvl3pPr>
            <a:lvl4pPr marL="1508760" indent="0" algn="ctr">
              <a:buNone/>
              <a:defRPr sz="2200"/>
            </a:lvl4pPr>
            <a:lvl5pPr marL="2011680" indent="0" algn="ctr">
              <a:buNone/>
              <a:defRPr sz="2200"/>
            </a:lvl5pPr>
            <a:lvl6pPr marL="2514600" indent="0" algn="ctr">
              <a:buNone/>
              <a:defRPr sz="2200"/>
            </a:lvl6pPr>
            <a:lvl7pPr marL="3017520" indent="0" algn="ctr">
              <a:buNone/>
              <a:defRPr sz="2200"/>
            </a:lvl7pPr>
            <a:lvl8pPr marL="3520440" indent="0" algn="ctr">
              <a:buNone/>
              <a:defRPr sz="2200"/>
            </a:lvl8pPr>
            <a:lvl9pPr marL="4023360" indent="0" algn="ctr">
              <a:buNone/>
              <a:defRPr sz="2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C90401D-5273-4B12-9CC9-54C10950D1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21" y="975828"/>
            <a:ext cx="3911581" cy="970959"/>
          </a:xfrm>
          <a:prstGeom prst="rect">
            <a:avLst/>
          </a:prstGeom>
        </p:spPr>
      </p:pic>
    </p:spTree>
    <p:extLst>
      <p:ext uri="{BB962C8B-B14F-4D97-AF65-F5344CB8AC3E}">
        <p14:creationId xmlns:p14="http://schemas.microsoft.com/office/powerpoint/2010/main" val="234759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373631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198043" y="467276"/>
            <a:ext cx="2168843" cy="652788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67276"/>
            <a:ext cx="6380798" cy="6527884"/>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214240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5256" y="324819"/>
            <a:ext cx="5687273" cy="161492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pic>
        <p:nvPicPr>
          <p:cNvPr id="9" name="Picture 8">
            <a:extLst>
              <a:ext uri="{FF2B5EF4-FFF2-40B4-BE49-F238E27FC236}">
                <a16:creationId xmlns:a16="http://schemas.microsoft.com/office/drawing/2014/main" id="{442F2BA4-CE8B-4E4C-95BC-62DE50DBD3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2111" y="1020590"/>
            <a:ext cx="3491535" cy="866693"/>
          </a:xfrm>
          <a:prstGeom prst="rect">
            <a:avLst/>
          </a:prstGeom>
        </p:spPr>
      </p:pic>
    </p:spTree>
    <p:extLst>
      <p:ext uri="{BB962C8B-B14F-4D97-AF65-F5344CB8AC3E}">
        <p14:creationId xmlns:p14="http://schemas.microsoft.com/office/powerpoint/2010/main" val="230497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860146"/>
            <a:ext cx="8298180" cy="4041648"/>
          </a:xfrm>
        </p:spPr>
        <p:txBody>
          <a:bodyPr anchor="b" anchorCtr="0">
            <a:normAutofit/>
          </a:bodyPr>
          <a:lstStyle>
            <a:lvl1pPr>
              <a:lnSpc>
                <a:spcPct val="85000"/>
              </a:lnSpc>
              <a:defRPr sz="88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905256" y="5046878"/>
            <a:ext cx="8298180" cy="1295400"/>
          </a:xfrm>
        </p:spPr>
        <p:txBody>
          <a:bodyPr lIns="91440" rIns="91440" anchor="t" anchorCtr="0">
            <a:normAutofit/>
          </a:bodyPr>
          <a:lstStyle>
            <a:lvl1pPr marL="0" indent="0">
              <a:buNone/>
              <a:defRPr sz="2640" cap="all" spc="220" baseline="0">
                <a:solidFill>
                  <a:schemeClr val="tx2"/>
                </a:solidFill>
                <a:latin typeface="+mj-lt"/>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ECBEA4-1289-4841-8FF9-1B742979BDB3}" type="slidenum">
              <a:rPr lang="en-US" smtClean="0"/>
              <a:pPr/>
              <a:t>‹#›</a:t>
            </a:fld>
            <a:endParaRPr lang="en-US" dirty="0"/>
          </a:p>
        </p:txBody>
      </p:sp>
      <p:cxnSp>
        <p:nvCxnSpPr>
          <p:cNvPr id="9" name="Straight Connector 8"/>
          <p:cNvCxnSpPr/>
          <p:nvPr/>
        </p:nvCxnSpPr>
        <p:spPr>
          <a:xfrm>
            <a:off x="996318" y="4922520"/>
            <a:ext cx="81473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80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905256" y="324819"/>
            <a:ext cx="8298180" cy="164419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05256" y="2091834"/>
            <a:ext cx="4073652" cy="45598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29784" y="2091833"/>
            <a:ext cx="4073652" cy="4559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37674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905256" y="324819"/>
            <a:ext cx="8298180" cy="1644191"/>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5256"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905256" y="2926646"/>
            <a:ext cx="4073652" cy="3724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29784" y="2092192"/>
            <a:ext cx="4073652" cy="834453"/>
          </a:xfrm>
        </p:spPr>
        <p:txBody>
          <a:bodyPr lIns="91440" rIns="91440" anchor="ctr">
            <a:normAutofit/>
          </a:bodyPr>
          <a:lstStyle>
            <a:lvl1pPr marL="0" indent="0">
              <a:buNone/>
              <a:defRPr sz="2200" b="0" cap="all" baseline="0">
                <a:solidFill>
                  <a:schemeClr val="tx2"/>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129784" y="2926645"/>
            <a:ext cx="4073652" cy="37249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369361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83081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621" y="7254240"/>
            <a:ext cx="1005578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7178892"/>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261771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341902" cy="777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333058" y="0"/>
            <a:ext cx="52807" cy="777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7190" y="673607"/>
            <a:ext cx="2640330" cy="2590800"/>
          </a:xfrm>
        </p:spPr>
        <p:txBody>
          <a:bodyPr anchor="b">
            <a:normAutofit/>
          </a:bodyPr>
          <a:lstStyle>
            <a:lvl1pPr>
              <a:defRPr sz="396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960495" y="829056"/>
            <a:ext cx="5356098" cy="5958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7190" y="3316224"/>
            <a:ext cx="2640330" cy="3829674"/>
          </a:xfrm>
        </p:spPr>
        <p:txBody>
          <a:bodyPr lIns="91440" rIns="91440">
            <a:normAutofit/>
          </a:bodyPr>
          <a:lstStyle>
            <a:lvl1pPr marL="0" indent="0">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a:xfrm>
            <a:off x="384048" y="7321092"/>
            <a:ext cx="2160271" cy="413808"/>
          </a:xfrm>
        </p:spPr>
        <p:txBody>
          <a:bodyPr/>
          <a:lstStyle>
            <a:lvl1pPr algn="l">
              <a:defRPr/>
            </a:lvl1pPr>
          </a:lstStyle>
          <a:p>
            <a:fld id="{C5DDB913-7D55-4B26-8C59-002010C83F2E}" type="datetimeFigureOut">
              <a:rPr lang="en-US" smtClean="0"/>
              <a:pPr/>
              <a:t>3/7/2019</a:t>
            </a:fld>
            <a:endParaRPr lang="en-US" dirty="0"/>
          </a:p>
        </p:txBody>
      </p:sp>
      <p:sp>
        <p:nvSpPr>
          <p:cNvPr id="6" name="Footer Placeholder 5"/>
          <p:cNvSpPr>
            <a:spLocks noGrp="1"/>
          </p:cNvSpPr>
          <p:nvPr>
            <p:ph type="ftr" sz="quarter" idx="11"/>
          </p:nvPr>
        </p:nvSpPr>
        <p:spPr>
          <a:xfrm>
            <a:off x="3960495" y="7321092"/>
            <a:ext cx="3834765" cy="413808"/>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118463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5613400"/>
            <a:ext cx="10055781" cy="215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5570420"/>
            <a:ext cx="10055781" cy="72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5256" y="5751576"/>
            <a:ext cx="8348472" cy="932688"/>
          </a:xfrm>
        </p:spPr>
        <p:txBody>
          <a:bodyPr tIns="0" bIns="0" anchor="b">
            <a:noAutofit/>
          </a:bodyPr>
          <a:lstStyle>
            <a:lvl1pPr>
              <a:defRPr sz="396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0"/>
            <a:ext cx="10058388" cy="5570419"/>
          </a:xfrm>
          <a:solidFill>
            <a:schemeClr val="bg2">
              <a:lumMod val="90000"/>
            </a:schemeClr>
          </a:solidFill>
        </p:spPr>
        <p:txBody>
          <a:bodyPr lIns="457200" tIns="457200"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905256" y="6694627"/>
            <a:ext cx="8348472" cy="673608"/>
          </a:xfrm>
        </p:spPr>
        <p:txBody>
          <a:bodyPr lIns="91440" tIns="0" rIns="91440" bIns="0">
            <a:normAutofit/>
          </a:bodyPr>
          <a:lstStyle>
            <a:lvl1pPr marL="0" indent="0">
              <a:spcBef>
                <a:spcPts val="0"/>
              </a:spcBef>
              <a:spcAft>
                <a:spcPts val="660"/>
              </a:spcAft>
              <a:buNone/>
              <a:defRPr sz="1650">
                <a:solidFill>
                  <a:srgbClr val="FFFFFF"/>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Edit Master text styles</a:t>
            </a:r>
          </a:p>
        </p:txBody>
      </p:sp>
      <p:sp>
        <p:nvSpPr>
          <p:cNvPr id="5" name="Date Placeholder 4"/>
          <p:cNvSpPr>
            <a:spLocks noGrp="1"/>
          </p:cNvSpPr>
          <p:nvPr>
            <p:ph type="dt" sz="half" idx="10"/>
          </p:nvPr>
        </p:nvSpPr>
        <p:spPr/>
        <p:txBody>
          <a:bodyPr/>
          <a:lstStyle/>
          <a:p>
            <a:fld id="{C5DDB913-7D55-4B26-8C59-002010C83F2E}" type="datetimeFigureOut">
              <a:rPr lang="en-US" smtClean="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ECBEA4-1289-4841-8FF9-1B742979BDB3}" type="slidenum">
              <a:rPr lang="en-US" smtClean="0"/>
              <a:pPr/>
              <a:t>‹#›</a:t>
            </a:fld>
            <a:endParaRPr lang="en-US" dirty="0"/>
          </a:p>
        </p:txBody>
      </p:sp>
    </p:spTree>
    <p:extLst>
      <p:ext uri="{BB962C8B-B14F-4D97-AF65-F5344CB8AC3E}">
        <p14:creationId xmlns:p14="http://schemas.microsoft.com/office/powerpoint/2010/main" val="320855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254240"/>
            <a:ext cx="10058401" cy="518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7178891"/>
            <a:ext cx="10058401" cy="75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05256" y="324819"/>
            <a:ext cx="8298180" cy="164419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05255" y="2091832"/>
            <a:ext cx="8298181" cy="455980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5258" y="7321092"/>
            <a:ext cx="2039623" cy="413808"/>
          </a:xfrm>
          <a:prstGeom prst="rect">
            <a:avLst/>
          </a:prstGeom>
        </p:spPr>
        <p:txBody>
          <a:bodyPr vert="horz" lIns="91440" tIns="45720" rIns="91440" bIns="45720" rtlCol="0" anchor="ctr"/>
          <a:lstStyle>
            <a:lvl1pPr algn="l">
              <a:defRPr sz="990">
                <a:solidFill>
                  <a:srgbClr val="FFFFFF"/>
                </a:solidFill>
              </a:defRPr>
            </a:lvl1pPr>
          </a:lstStyle>
          <a:p>
            <a:fld id="{C5DDB913-7D55-4B26-8C59-002010C83F2E}" type="datetimeFigureOut">
              <a:rPr lang="en-US" smtClean="0"/>
              <a:pPr/>
              <a:t>3/7/2019</a:t>
            </a:fld>
            <a:endParaRPr lang="en-US" dirty="0"/>
          </a:p>
        </p:txBody>
      </p:sp>
      <p:sp>
        <p:nvSpPr>
          <p:cNvPr id="5" name="Footer Placeholder 4"/>
          <p:cNvSpPr>
            <a:spLocks noGrp="1"/>
          </p:cNvSpPr>
          <p:nvPr>
            <p:ph type="ftr" sz="quarter" idx="3"/>
          </p:nvPr>
        </p:nvSpPr>
        <p:spPr>
          <a:xfrm>
            <a:off x="3041104" y="7321092"/>
            <a:ext cx="3978813" cy="413808"/>
          </a:xfrm>
          <a:prstGeom prst="rect">
            <a:avLst/>
          </a:prstGeom>
        </p:spPr>
        <p:txBody>
          <a:bodyPr vert="horz" lIns="91440" tIns="45720" rIns="91440" bIns="45720" rtlCol="0" anchor="ctr"/>
          <a:lstStyle>
            <a:lvl1pPr algn="ctr">
              <a:defRPr sz="99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167879" y="7321092"/>
            <a:ext cx="1082421" cy="413808"/>
          </a:xfrm>
          <a:prstGeom prst="rect">
            <a:avLst/>
          </a:prstGeom>
        </p:spPr>
        <p:txBody>
          <a:bodyPr vert="horz" lIns="91440" tIns="45720" rIns="91440" bIns="45720" rtlCol="0" anchor="ctr"/>
          <a:lstStyle>
            <a:lvl1pPr algn="r">
              <a:defRPr sz="1155">
                <a:solidFill>
                  <a:srgbClr val="FFFFFF"/>
                </a:solidFill>
              </a:defRPr>
            </a:lvl1pPr>
          </a:lstStyle>
          <a:p>
            <a:fld id="{97ECBEA4-1289-4841-8FF9-1B742979BDB3}" type="slidenum">
              <a:rPr lang="en-US" smtClean="0"/>
              <a:pPr/>
              <a:t>‹#›</a:t>
            </a:fld>
            <a:endParaRPr lang="en-US" dirty="0"/>
          </a:p>
        </p:txBody>
      </p:sp>
      <p:cxnSp>
        <p:nvCxnSpPr>
          <p:cNvPr id="10" name="Straight Connector 9"/>
          <p:cNvCxnSpPr/>
          <p:nvPr/>
        </p:nvCxnSpPr>
        <p:spPr>
          <a:xfrm>
            <a:off x="984664" y="1969558"/>
            <a:ext cx="82227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7749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5840" rtl="0" eaLnBrk="1" latinLnBrk="0" hangingPunct="1">
        <a:lnSpc>
          <a:spcPct val="85000"/>
        </a:lnSpc>
        <a:spcBef>
          <a:spcPct val="0"/>
        </a:spcBef>
        <a:buNone/>
        <a:defRPr sz="5280" kern="1200" spc="-55" baseline="0">
          <a:solidFill>
            <a:schemeClr val="tx1">
              <a:lumMod val="75000"/>
              <a:lumOff val="25000"/>
            </a:schemeClr>
          </a:solidFill>
          <a:latin typeface="+mj-lt"/>
          <a:ea typeface="+mj-ea"/>
          <a:cs typeface="+mj-cs"/>
        </a:defRPr>
      </a:lvl1pPr>
    </p:titleStyle>
    <p:bodyStyle>
      <a:lvl1pPr marL="100584" indent="-100584" algn="l" defTabSz="1005840" rtl="0" eaLnBrk="1" latinLnBrk="0" hangingPunct="1">
        <a:lnSpc>
          <a:spcPct val="90000"/>
        </a:lnSpc>
        <a:spcBef>
          <a:spcPts val="1320"/>
        </a:spcBef>
        <a:spcAft>
          <a:spcPts val="220"/>
        </a:spcAft>
        <a:buClr>
          <a:schemeClr val="accent1"/>
        </a:buClr>
        <a:buSzPct val="100000"/>
        <a:buFont typeface="Calibri" panose="020F0502020204030204" pitchFamily="34" charset="0"/>
        <a:buChar char=" "/>
        <a:defRPr sz="2200" kern="1200">
          <a:solidFill>
            <a:schemeClr val="tx1">
              <a:lumMod val="75000"/>
              <a:lumOff val="25000"/>
            </a:schemeClr>
          </a:solidFill>
          <a:latin typeface="+mn-lt"/>
          <a:ea typeface="+mn-ea"/>
          <a:cs typeface="+mn-cs"/>
        </a:defRPr>
      </a:lvl1pPr>
      <a:lvl2pPr marL="422453" indent="-201168" algn="l" defTabSz="1005840" rtl="0" eaLnBrk="1" latinLnBrk="0" hangingPunct="1">
        <a:lnSpc>
          <a:spcPct val="90000"/>
        </a:lnSpc>
        <a:spcBef>
          <a:spcPts val="220"/>
        </a:spcBef>
        <a:spcAft>
          <a:spcPts val="440"/>
        </a:spcAft>
        <a:buClr>
          <a:schemeClr val="accent1"/>
        </a:buClr>
        <a:buFont typeface="Calibri" pitchFamily="34" charset="0"/>
        <a:buChar char="◦"/>
        <a:defRPr sz="1980" kern="1200">
          <a:solidFill>
            <a:schemeClr val="tx1">
              <a:lumMod val="75000"/>
              <a:lumOff val="25000"/>
            </a:schemeClr>
          </a:solidFill>
          <a:latin typeface="+mn-lt"/>
          <a:ea typeface="+mn-ea"/>
          <a:cs typeface="+mn-cs"/>
        </a:defRPr>
      </a:lvl2pPr>
      <a:lvl3pPr marL="623621"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3pPr>
      <a:lvl4pPr marL="824789"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4pPr>
      <a:lvl5pPr marL="1025957" indent="-201168"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5pPr>
      <a:lvl6pPr marL="121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6pPr>
      <a:lvl7pPr marL="143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7pPr>
      <a:lvl8pPr marL="165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8pPr>
      <a:lvl9pPr marL="1870000" indent="-251460" algn="l" defTabSz="1005840" rtl="0" eaLnBrk="1" latinLnBrk="0" hangingPunct="1">
        <a:lnSpc>
          <a:spcPct val="90000"/>
        </a:lnSpc>
        <a:spcBef>
          <a:spcPts val="220"/>
        </a:spcBef>
        <a:spcAft>
          <a:spcPts val="440"/>
        </a:spcAft>
        <a:buClr>
          <a:schemeClr val="accent1"/>
        </a:buClr>
        <a:buFont typeface="Calibri" pitchFamily="34" charset="0"/>
        <a:buChar char="◦"/>
        <a:defRPr sz="1540" kern="1200">
          <a:solidFill>
            <a:schemeClr val="tx1">
              <a:lumMod val="75000"/>
              <a:lumOff val="25000"/>
            </a:schemeClr>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assessment.pearson.com/x/J4D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support.assessment.pearson.com/x/KoD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assessment.pearson.com/x/igQHA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Resolving Incorrect Accommodations During Testing</a:t>
            </a:r>
          </a:p>
        </p:txBody>
      </p:sp>
      <p:sp>
        <p:nvSpPr>
          <p:cNvPr id="3" name="Subtitle 2"/>
          <p:cNvSpPr>
            <a:spLocks noGrp="1"/>
          </p:cNvSpPr>
          <p:nvPr>
            <p:ph type="subTitle" idx="1"/>
          </p:nvPr>
        </p:nvSpPr>
        <p:spPr>
          <a:xfrm>
            <a:off x="905256" y="4901794"/>
            <a:ext cx="8298180" cy="912229"/>
          </a:xfrm>
        </p:spPr>
        <p:txBody>
          <a:bodyPr>
            <a:normAutofit/>
          </a:bodyPr>
          <a:lstStyle/>
          <a:p>
            <a:r>
              <a:rPr lang="en-US" dirty="0"/>
              <a:t>For Computer-Based Testing Only</a:t>
            </a:r>
          </a:p>
        </p:txBody>
      </p:sp>
    </p:spTree>
    <p:extLst>
      <p:ext uri="{BB962C8B-B14F-4D97-AF65-F5344CB8AC3E}">
        <p14:creationId xmlns:p14="http://schemas.microsoft.com/office/powerpoint/2010/main" val="367697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normAutofit/>
          </a:bodyPr>
          <a:lstStyle/>
          <a:p>
            <a:r>
              <a:rPr lang="en-US" dirty="0"/>
              <a:t>Glossary</a:t>
            </a:r>
          </a:p>
          <a:p>
            <a:r>
              <a:rPr lang="en-US" dirty="0"/>
              <a:t>Overview</a:t>
            </a:r>
          </a:p>
          <a:p>
            <a:r>
              <a:rPr lang="en-US" dirty="0"/>
              <a:t>Mark Tests Complete</a:t>
            </a:r>
          </a:p>
          <a:p>
            <a:r>
              <a:rPr lang="en-US" dirty="0"/>
              <a:t>Void Tests</a:t>
            </a:r>
          </a:p>
          <a:p>
            <a:r>
              <a:rPr lang="en-US" dirty="0"/>
              <a:t>Resources</a:t>
            </a:r>
          </a:p>
        </p:txBody>
      </p:sp>
    </p:spTree>
    <p:extLst>
      <p:ext uri="{BB962C8B-B14F-4D97-AF65-F5344CB8AC3E}">
        <p14:creationId xmlns:p14="http://schemas.microsoft.com/office/powerpoint/2010/main" val="5428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Glossary</a:t>
            </a:r>
          </a:p>
        </p:txBody>
      </p:sp>
      <p:sp>
        <p:nvSpPr>
          <p:cNvPr id="3" name="Content Placeholder 2"/>
          <p:cNvSpPr>
            <a:spLocks noGrp="1"/>
          </p:cNvSpPr>
          <p:nvPr>
            <p:ph idx="1"/>
          </p:nvPr>
        </p:nvSpPr>
        <p:spPr/>
        <p:txBody>
          <a:bodyPr/>
          <a:lstStyle/>
          <a:p>
            <a:r>
              <a:rPr lang="en-US" b="1" dirty="0" err="1"/>
              <a:t>PearsonAccess</a:t>
            </a:r>
            <a:r>
              <a:rPr lang="en-US" b="1" baseline="30000" dirty="0" err="1"/>
              <a:t>next</a:t>
            </a:r>
            <a:r>
              <a:rPr lang="en-US" b="1" baseline="30000" dirty="0"/>
              <a:t> </a:t>
            </a:r>
            <a:r>
              <a:rPr lang="en-US" b="1" dirty="0"/>
              <a:t>(PAN):</a:t>
            </a:r>
            <a:r>
              <a:rPr lang="en-US" dirty="0"/>
              <a:t> The online management system used to manage student tests, and manage activities for computer-based testing.</a:t>
            </a:r>
          </a:p>
          <a:p>
            <a:r>
              <a:rPr lang="en-US" b="1" dirty="0"/>
              <a:t>TestNav: </a:t>
            </a:r>
            <a:r>
              <a:rPr lang="en-US" dirty="0"/>
              <a:t>The online testing platform that students use to take the computer-based RICAS assessments.</a:t>
            </a:r>
          </a:p>
          <a:p>
            <a:r>
              <a:rPr lang="en-US" b="1" dirty="0"/>
              <a:t>PAN Session: </a:t>
            </a:r>
            <a:r>
              <a:rPr lang="en-US" dirty="0"/>
              <a:t>A group of students in </a:t>
            </a:r>
            <a:r>
              <a:rPr lang="en-US" dirty="0" err="1"/>
              <a:t>PearsonAccess</a:t>
            </a:r>
            <a:r>
              <a:rPr lang="en-US" baseline="30000" dirty="0" err="1"/>
              <a:t>next</a:t>
            </a:r>
            <a:r>
              <a:rPr lang="en-US" dirty="0"/>
              <a:t> who will be testing at the same time. (This is different from the “test session.”)</a:t>
            </a:r>
          </a:p>
          <a:p>
            <a:r>
              <a:rPr lang="en-US" b="1" dirty="0"/>
              <a:t>Personal Needs Profile (PNP):</a:t>
            </a:r>
            <a:r>
              <a:rPr lang="en-US" dirty="0"/>
              <a:t> A collection of selected accessibility features and accommodations a student will need to take an RICAS test.</a:t>
            </a:r>
          </a:p>
        </p:txBody>
      </p:sp>
    </p:spTree>
    <p:extLst>
      <p:ext uri="{BB962C8B-B14F-4D97-AF65-F5344CB8AC3E}">
        <p14:creationId xmlns:p14="http://schemas.microsoft.com/office/powerpoint/2010/main" val="182185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905256" y="1939742"/>
            <a:ext cx="8298181" cy="4559808"/>
          </a:xfrm>
        </p:spPr>
        <p:txBody>
          <a:bodyPr>
            <a:noAutofit/>
          </a:bodyPr>
          <a:lstStyle/>
          <a:p>
            <a:pPr marL="342900" lvl="0" indent="-342900">
              <a:spcBef>
                <a:spcPts val="0"/>
              </a:spcBef>
              <a:spcAft>
                <a:spcPts val="0"/>
              </a:spcAft>
              <a:buFont typeface="+mj-lt"/>
              <a:buAutoNum type="arabicPeriod"/>
            </a:pPr>
            <a:r>
              <a:rPr lang="en-US" sz="2000" dirty="0"/>
              <a:t>If one of the following incorrect accommodations (human read-aloud or human signer, text to speech, screen reader, or assistive technology) is discovered after the student has started testing, the test administrator should ask the student to exit the test using the User Icon on the top, right-hand side of the TestNav screen.</a:t>
            </a:r>
          </a:p>
          <a:p>
            <a:pPr marL="342900" lvl="0" indent="-342900">
              <a:spcBef>
                <a:spcPts val="0"/>
              </a:spcBef>
              <a:spcAft>
                <a:spcPts val="0"/>
              </a:spcAft>
              <a:buFont typeface="+mj-lt"/>
              <a:buAutoNum type="arabicPeriod"/>
            </a:pPr>
            <a:r>
              <a:rPr lang="en-US" sz="2000" dirty="0"/>
              <a:t>The test coordinator should </a:t>
            </a:r>
            <a:r>
              <a:rPr lang="en-US" sz="2000" i="1" dirty="0"/>
              <a:t>Mark the Test Complete</a:t>
            </a:r>
            <a:r>
              <a:rPr lang="en-US" sz="2000" dirty="0"/>
              <a:t> as shown in this module.</a:t>
            </a:r>
          </a:p>
          <a:p>
            <a:pPr marL="342900" lvl="0" indent="-342900">
              <a:spcBef>
                <a:spcPts val="0"/>
              </a:spcBef>
              <a:spcAft>
                <a:spcPts val="0"/>
              </a:spcAft>
              <a:buFont typeface="+mj-lt"/>
              <a:buAutoNum type="arabicPeriod"/>
            </a:pPr>
            <a:r>
              <a:rPr lang="en-US" sz="2000" dirty="0"/>
              <a:t>The test coordinator will need to void the test as shown in this module.</a:t>
            </a:r>
          </a:p>
          <a:p>
            <a:pPr marL="342900" lvl="0" indent="-342900">
              <a:spcBef>
                <a:spcPts val="0"/>
              </a:spcBef>
              <a:spcAft>
                <a:spcPts val="0"/>
              </a:spcAft>
              <a:buFont typeface="+mj-lt"/>
              <a:buAutoNum type="arabicPeriod"/>
            </a:pPr>
            <a:r>
              <a:rPr lang="en-US" sz="2000" dirty="0"/>
              <a:t>Once the test is marked void, the test coordinator can assign a new test to the student with the correct accommodation or feature selected on the </a:t>
            </a:r>
            <a:r>
              <a:rPr lang="en-US" sz="2000" u="sng" dirty="0">
                <a:hlinkClick r:id="rId3"/>
              </a:rPr>
              <a:t>Manage Student Tests Screen</a:t>
            </a:r>
            <a:r>
              <a:rPr lang="en-US" sz="2000" dirty="0"/>
              <a:t>.</a:t>
            </a:r>
          </a:p>
          <a:p>
            <a:pPr marL="342900" lvl="0" indent="-342900">
              <a:spcBef>
                <a:spcPts val="0"/>
              </a:spcBef>
              <a:spcAft>
                <a:spcPts val="0"/>
              </a:spcAft>
              <a:buFont typeface="+mj-lt"/>
              <a:buAutoNum type="arabicPeriod"/>
            </a:pPr>
            <a:r>
              <a:rPr lang="en-US" sz="2000" dirty="0"/>
              <a:t>The test coordinator will </a:t>
            </a:r>
            <a:r>
              <a:rPr lang="en-US" sz="2000" u="sng" dirty="0">
                <a:hlinkClick r:id="rId4"/>
              </a:rPr>
              <a:t>create a new test PearsonAccess Next Session</a:t>
            </a:r>
            <a:r>
              <a:rPr lang="en-US" sz="2000" dirty="0"/>
              <a:t> and place the student in it. </a:t>
            </a:r>
          </a:p>
          <a:p>
            <a:pPr marL="342900" lvl="0" indent="-342900">
              <a:spcBef>
                <a:spcPts val="0"/>
              </a:spcBef>
              <a:spcAft>
                <a:spcPts val="0"/>
              </a:spcAft>
              <a:buFont typeface="+mj-lt"/>
              <a:buAutoNum type="arabicPeriod"/>
            </a:pPr>
            <a:r>
              <a:rPr lang="en-US" sz="2000" dirty="0"/>
              <a:t>The test administrator will prepare and start the new Session.</a:t>
            </a:r>
          </a:p>
          <a:p>
            <a:pPr marL="342900" lvl="0" indent="-342900">
              <a:spcBef>
                <a:spcPts val="0"/>
              </a:spcBef>
              <a:spcAft>
                <a:spcPts val="0"/>
              </a:spcAft>
              <a:buFont typeface="+mj-lt"/>
              <a:buAutoNum type="arabicPeriod"/>
            </a:pPr>
            <a:r>
              <a:rPr lang="en-US" sz="2000" dirty="0"/>
              <a:t>The student will log into the test using a new testing ticket.</a:t>
            </a:r>
          </a:p>
          <a:p>
            <a:pPr marL="342900" lvl="0" indent="-342900">
              <a:spcBef>
                <a:spcPts val="0"/>
              </a:spcBef>
              <a:spcAft>
                <a:spcPts val="0"/>
              </a:spcAft>
              <a:buFont typeface="+mj-lt"/>
              <a:buAutoNum type="arabicPeriod"/>
            </a:pPr>
            <a:r>
              <a:rPr lang="en-US" sz="2000" dirty="0"/>
              <a:t>The principal or designee should follow instructions in the </a:t>
            </a:r>
            <a:r>
              <a:rPr lang="en-US" sz="2000" i="1" dirty="0"/>
              <a:t>Test Coordinator’s Manual</a:t>
            </a:r>
            <a:r>
              <a:rPr lang="en-US" sz="2000" dirty="0"/>
              <a:t> on reporting the irregularity to RIDE. All void requests must be submitted to RIDE. If a student has submitted a substantial portion of the test, please obtain approval from RIDE prior to voiding the test.</a:t>
            </a:r>
          </a:p>
        </p:txBody>
      </p:sp>
    </p:spTree>
    <p:extLst>
      <p:ext uri="{BB962C8B-B14F-4D97-AF65-F5344CB8AC3E}">
        <p14:creationId xmlns:p14="http://schemas.microsoft.com/office/powerpoint/2010/main" val="388313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Test Complete</a:t>
            </a:r>
          </a:p>
        </p:txBody>
      </p:sp>
      <p:sp>
        <p:nvSpPr>
          <p:cNvPr id="3" name="TextBox 2"/>
          <p:cNvSpPr txBox="1"/>
          <p:nvPr/>
        </p:nvSpPr>
        <p:spPr>
          <a:xfrm>
            <a:off x="1084521" y="2232837"/>
            <a:ext cx="1592295" cy="369332"/>
          </a:xfrm>
          <a:prstGeom prst="rect">
            <a:avLst/>
          </a:prstGeom>
          <a:noFill/>
        </p:spPr>
        <p:txBody>
          <a:bodyPr wrap="none" rtlCol="0">
            <a:spAutoFit/>
          </a:bodyPr>
          <a:lstStyle/>
          <a:p>
            <a:r>
              <a:rPr lang="en-US" dirty="0"/>
              <a:t>Demonstration</a:t>
            </a:r>
          </a:p>
        </p:txBody>
      </p:sp>
    </p:spTree>
    <p:extLst>
      <p:ext uri="{BB962C8B-B14F-4D97-AF65-F5344CB8AC3E}">
        <p14:creationId xmlns:p14="http://schemas.microsoft.com/office/powerpoint/2010/main" val="123382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Void the Test</a:t>
            </a:r>
          </a:p>
        </p:txBody>
      </p:sp>
      <p:sp>
        <p:nvSpPr>
          <p:cNvPr id="9" name="TextBox 8"/>
          <p:cNvSpPr txBox="1"/>
          <p:nvPr/>
        </p:nvSpPr>
        <p:spPr>
          <a:xfrm>
            <a:off x="1084521" y="2232837"/>
            <a:ext cx="1592295" cy="369332"/>
          </a:xfrm>
          <a:prstGeom prst="rect">
            <a:avLst/>
          </a:prstGeom>
          <a:noFill/>
        </p:spPr>
        <p:txBody>
          <a:bodyPr wrap="none" rtlCol="0">
            <a:spAutoFit/>
          </a:bodyPr>
          <a:lstStyle/>
          <a:p>
            <a:r>
              <a:rPr lang="en-US" dirty="0"/>
              <a:t>Demonstration</a:t>
            </a:r>
          </a:p>
        </p:txBody>
      </p:sp>
    </p:spTree>
    <p:extLst>
      <p:ext uri="{BB962C8B-B14F-4D97-AF65-F5344CB8AC3E}">
        <p14:creationId xmlns:p14="http://schemas.microsoft.com/office/powerpoint/2010/main" val="154832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hlinkClick r:id="rId3"/>
              </a:rPr>
              <a:t>PearsonAccess</a:t>
            </a:r>
            <a:r>
              <a:rPr lang="en-US" baseline="30000" dirty="0">
                <a:hlinkClick r:id="rId3"/>
              </a:rPr>
              <a:t>next</a:t>
            </a:r>
            <a:r>
              <a:rPr lang="en-US" dirty="0">
                <a:hlinkClick r:id="rId3"/>
              </a:rPr>
              <a:t> User Guide: Mark Student Tests Complete</a:t>
            </a:r>
          </a:p>
        </p:txBody>
      </p:sp>
    </p:spTree>
    <p:extLst>
      <p:ext uri="{BB962C8B-B14F-4D97-AF65-F5344CB8AC3E}">
        <p14:creationId xmlns:p14="http://schemas.microsoft.com/office/powerpoint/2010/main" val="159153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2970" dirty="0"/>
          </a:p>
          <a:p>
            <a:pPr algn="ctr"/>
            <a:endParaRPr lang="en-US" sz="2970" dirty="0"/>
          </a:p>
          <a:p>
            <a:pPr algn="ctr"/>
            <a:r>
              <a:rPr lang="en-US" sz="5600" dirty="0"/>
              <a:t>Thank you. </a:t>
            </a:r>
          </a:p>
        </p:txBody>
      </p:sp>
    </p:spTree>
    <p:extLst>
      <p:ext uri="{BB962C8B-B14F-4D97-AF65-F5344CB8AC3E}">
        <p14:creationId xmlns:p14="http://schemas.microsoft.com/office/powerpoint/2010/main" val="125560079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1150</TotalTime>
  <Words>841</Words>
  <Application>Microsoft Office PowerPoint</Application>
  <PresentationFormat>Custom</PresentationFormat>
  <Paragraphs>72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Resolving Incorrect Accommodations During Testing</vt:lpstr>
      <vt:lpstr>Topics</vt:lpstr>
      <vt:lpstr>Glossary</vt:lpstr>
      <vt:lpstr>Overview</vt:lpstr>
      <vt:lpstr>Mark Test Complete</vt:lpstr>
      <vt:lpstr>Void the Test</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Registration / Personal Needs Profile</dc:title>
  <dc:creator>Dahn, LeAnn E</dc:creator>
  <cp:lastModifiedBy>Rebecca Gilchrist</cp:lastModifiedBy>
  <cp:revision>102</cp:revision>
  <dcterms:created xsi:type="dcterms:W3CDTF">2016-10-28T00:45:12Z</dcterms:created>
  <dcterms:modified xsi:type="dcterms:W3CDTF">2019-03-07T17:42:42Z</dcterms:modified>
</cp:coreProperties>
</file>